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sldIdLst>
    <p:sldId id="349" r:id="rId2"/>
    <p:sldId id="392" r:id="rId3"/>
    <p:sldId id="426" r:id="rId4"/>
    <p:sldId id="424" r:id="rId5"/>
    <p:sldId id="425" r:id="rId6"/>
    <p:sldId id="393" r:id="rId7"/>
    <p:sldId id="431" r:id="rId8"/>
    <p:sldId id="350" r:id="rId9"/>
    <p:sldId id="378" r:id="rId10"/>
    <p:sldId id="369" r:id="rId11"/>
    <p:sldId id="379" r:id="rId12"/>
    <p:sldId id="376" r:id="rId13"/>
    <p:sldId id="380" r:id="rId14"/>
    <p:sldId id="372" r:id="rId15"/>
    <p:sldId id="371" r:id="rId16"/>
    <p:sldId id="381" r:id="rId17"/>
    <p:sldId id="382" r:id="rId18"/>
    <p:sldId id="373" r:id="rId19"/>
    <p:sldId id="384" r:id="rId20"/>
    <p:sldId id="394" r:id="rId21"/>
    <p:sldId id="421" r:id="rId22"/>
    <p:sldId id="395" r:id="rId23"/>
    <p:sldId id="396" r:id="rId24"/>
    <p:sldId id="397" r:id="rId25"/>
    <p:sldId id="398" r:id="rId26"/>
    <p:sldId id="432" r:id="rId27"/>
    <p:sldId id="433" r:id="rId28"/>
    <p:sldId id="434" r:id="rId29"/>
    <p:sldId id="404" r:id="rId30"/>
    <p:sldId id="410" r:id="rId31"/>
    <p:sldId id="413" r:id="rId32"/>
    <p:sldId id="415" r:id="rId33"/>
    <p:sldId id="416" r:id="rId34"/>
    <p:sldId id="422" r:id="rId35"/>
    <p:sldId id="430" r:id="rId36"/>
    <p:sldId id="429" r:id="rId37"/>
    <p:sldId id="423" r:id="rId38"/>
    <p:sldId id="389" r:id="rId39"/>
    <p:sldId id="418" r:id="rId40"/>
    <p:sldId id="419" r:id="rId41"/>
    <p:sldId id="420" r:id="rId42"/>
    <p:sldId id="412" r:id="rId43"/>
    <p:sldId id="267" r:id="rId44"/>
    <p:sldId id="268" r:id="rId45"/>
    <p:sldId id="269" r:id="rId46"/>
    <p:sldId id="270" r:id="rId47"/>
    <p:sldId id="272" r:id="rId48"/>
    <p:sldId id="273" r:id="rId49"/>
    <p:sldId id="275" r:id="rId50"/>
    <p:sldId id="277" r:id="rId51"/>
    <p:sldId id="274" r:id="rId52"/>
    <p:sldId id="278" r:id="rId53"/>
    <p:sldId id="280" r:id="rId54"/>
    <p:sldId id="281" r:id="rId55"/>
    <p:sldId id="282" r:id="rId56"/>
    <p:sldId id="283" r:id="rId57"/>
    <p:sldId id="284" r:id="rId58"/>
    <p:sldId id="285" r:id="rId59"/>
    <p:sldId id="287" r:id="rId60"/>
    <p:sldId id="286" r:id="rId61"/>
    <p:sldId id="427" r:id="rId62"/>
    <p:sldId id="390" r:id="rId63"/>
    <p:sldId id="39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60"/>
    <p:restoredTop sz="79184"/>
  </p:normalViewPr>
  <p:slideViewPr>
    <p:cSldViewPr snapToGrid="0" snapToObjects="1">
      <p:cViewPr varScale="1">
        <p:scale>
          <a:sx n="100" d="100"/>
          <a:sy n="100" d="100"/>
        </p:scale>
        <p:origin x="10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43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D1BE81-36AF-DC4D-8237-43738AFD638E}" type="doc">
      <dgm:prSet loTypeId="urn:microsoft.com/office/officeart/2005/8/layout/venn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5F913A-31ED-9B4C-9FC4-039F42692A1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>
            <a:spcAft>
              <a:spcPct val="35000"/>
            </a:spcAft>
            <a:buNone/>
          </a:pPr>
          <a:r>
            <a:rPr lang="en-US" sz="2400" b="1" dirty="0">
              <a:latin typeface="Times" pitchFamily="2" charset="0"/>
            </a:rPr>
            <a:t>Artificial Intelligence</a:t>
          </a:r>
        </a:p>
      </dgm:t>
    </dgm:pt>
    <dgm:pt modelId="{661BE309-D51B-0A40-9E76-EB587BEB0272}" type="parTrans" cxnId="{466D65F4-0BD7-6E48-A4CC-22A862B4C3DE}">
      <dgm:prSet/>
      <dgm:spPr/>
      <dgm:t>
        <a:bodyPr/>
        <a:lstStyle/>
        <a:p>
          <a:endParaRPr lang="en-US"/>
        </a:p>
      </dgm:t>
    </dgm:pt>
    <dgm:pt modelId="{973853CC-7612-9F4D-BF91-359274C6C14A}" type="sibTrans" cxnId="{466D65F4-0BD7-6E48-A4CC-22A862B4C3DE}">
      <dgm:prSet/>
      <dgm:spPr/>
      <dgm:t>
        <a:bodyPr/>
        <a:lstStyle/>
        <a:p>
          <a:endParaRPr lang="en-US"/>
        </a:p>
      </dgm:t>
    </dgm:pt>
    <dgm:pt modelId="{89D1E54A-DABA-2340-9E78-6D8B17CF092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>
            <a:spcAft>
              <a:spcPct val="35000"/>
            </a:spcAft>
          </a:pPr>
          <a:r>
            <a:rPr lang="en-US" sz="2400" b="1" dirty="0">
              <a:latin typeface="Times" pitchFamily="2" charset="0"/>
            </a:rPr>
            <a:t>Machine Learning</a:t>
          </a:r>
        </a:p>
      </dgm:t>
    </dgm:pt>
    <dgm:pt modelId="{D6513180-603A-0445-8E0B-B3B252E54780}" type="parTrans" cxnId="{BE9C70F1-D241-BE4E-B5E1-0EDF89C557C4}">
      <dgm:prSet/>
      <dgm:spPr/>
      <dgm:t>
        <a:bodyPr/>
        <a:lstStyle/>
        <a:p>
          <a:endParaRPr lang="en-US"/>
        </a:p>
      </dgm:t>
    </dgm:pt>
    <dgm:pt modelId="{46BAB304-2AE0-8645-B05A-3169CFB64ECB}" type="sibTrans" cxnId="{BE9C70F1-D241-BE4E-B5E1-0EDF89C557C4}">
      <dgm:prSet/>
      <dgm:spPr/>
      <dgm:t>
        <a:bodyPr/>
        <a:lstStyle/>
        <a:p>
          <a:endParaRPr lang="en-US"/>
        </a:p>
      </dgm:t>
    </dgm:pt>
    <dgm:pt modelId="{D7AA7D27-9D8E-7A4F-82AF-5A70721CB799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b="1" dirty="0">
              <a:latin typeface="Times" pitchFamily="2" charset="0"/>
            </a:rPr>
            <a:t>Deep Learning</a:t>
          </a:r>
        </a:p>
      </dgm:t>
    </dgm:pt>
    <dgm:pt modelId="{FF845653-76ED-0245-933D-6313EAE5E4D9}" type="parTrans" cxnId="{39FCC023-76C1-8147-ACE4-D9D9E270FDD5}">
      <dgm:prSet/>
      <dgm:spPr/>
      <dgm:t>
        <a:bodyPr/>
        <a:lstStyle/>
        <a:p>
          <a:endParaRPr lang="en-US"/>
        </a:p>
      </dgm:t>
    </dgm:pt>
    <dgm:pt modelId="{39F78BCC-9756-1749-B86D-49A8B744DBD3}" type="sibTrans" cxnId="{39FCC023-76C1-8147-ACE4-D9D9E270FDD5}">
      <dgm:prSet/>
      <dgm:spPr/>
      <dgm:t>
        <a:bodyPr/>
        <a:lstStyle/>
        <a:p>
          <a:endParaRPr lang="en-US"/>
        </a:p>
      </dgm:t>
    </dgm:pt>
    <dgm:pt modelId="{5ED3A687-477D-3D4A-866F-42344EFC6F9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 rtl="0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Times" pitchFamily="2" charset="0"/>
            </a:rPr>
            <a:t>Imitating human intelligence and behavior</a:t>
          </a:r>
        </a:p>
      </dgm:t>
    </dgm:pt>
    <dgm:pt modelId="{CFE206B5-5E2C-2647-8DA4-79BD73336EB7}" type="parTrans" cxnId="{D63CAF94-A7C3-CF4D-87B5-B8DD820D0BC8}">
      <dgm:prSet/>
      <dgm:spPr/>
      <dgm:t>
        <a:bodyPr/>
        <a:lstStyle/>
        <a:p>
          <a:endParaRPr lang="en-US"/>
        </a:p>
      </dgm:t>
    </dgm:pt>
    <dgm:pt modelId="{DDFC9408-6790-324F-B719-17DA80969DCE}" type="sibTrans" cxnId="{D63CAF94-A7C3-CF4D-87B5-B8DD820D0BC8}">
      <dgm:prSet/>
      <dgm:spPr/>
      <dgm:t>
        <a:bodyPr/>
        <a:lstStyle/>
        <a:p>
          <a:endParaRPr lang="en-US"/>
        </a:p>
      </dgm:t>
    </dgm:pt>
    <dgm:pt modelId="{0559964E-2DBC-DB44-8B07-F577CAE8F14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>
            <a:spcAft>
              <a:spcPts val="0"/>
            </a:spcAft>
          </a:pPr>
          <a:r>
            <a:rPr lang="en-US" sz="1400" dirty="0">
              <a:latin typeface="Times" pitchFamily="2" charset="0"/>
            </a:rPr>
            <a:t>Algorithms and approaches enable computers to learn and improve from experience (data) over time</a:t>
          </a:r>
        </a:p>
      </dgm:t>
    </dgm:pt>
    <dgm:pt modelId="{A3CBF3DD-9BCE-9942-966D-3D060C62A89E}" type="parTrans" cxnId="{03148363-BB00-344B-BC00-895CBCF0BB07}">
      <dgm:prSet/>
      <dgm:spPr/>
      <dgm:t>
        <a:bodyPr/>
        <a:lstStyle/>
        <a:p>
          <a:endParaRPr lang="en-US"/>
        </a:p>
      </dgm:t>
    </dgm:pt>
    <dgm:pt modelId="{F23A219E-CF48-AE44-8ABA-8380B60DA4B3}" type="sibTrans" cxnId="{03148363-BB00-344B-BC00-895CBCF0BB07}">
      <dgm:prSet/>
      <dgm:spPr/>
      <dgm:t>
        <a:bodyPr/>
        <a:lstStyle/>
        <a:p>
          <a:endParaRPr lang="en-US"/>
        </a:p>
      </dgm:t>
    </dgm:pt>
    <dgm:pt modelId="{862C7827-DB55-CC4B-9258-DCDC081C8A5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>
              <a:latin typeface="Times" pitchFamily="2" charset="0"/>
            </a:rPr>
            <a:t>Subset of ML techniques based on artificial neural networks</a:t>
          </a:r>
        </a:p>
      </dgm:t>
    </dgm:pt>
    <dgm:pt modelId="{E07D0D65-73B5-924A-B55F-7E3E6D21DF9A}" type="parTrans" cxnId="{8201D862-3D87-4647-8C2C-11E092F0876B}">
      <dgm:prSet/>
      <dgm:spPr/>
      <dgm:t>
        <a:bodyPr/>
        <a:lstStyle/>
        <a:p>
          <a:endParaRPr lang="en-US"/>
        </a:p>
      </dgm:t>
    </dgm:pt>
    <dgm:pt modelId="{FF2DB502-75ED-E64B-8409-D867E92B1BF7}" type="sibTrans" cxnId="{8201D862-3D87-4647-8C2C-11E092F0876B}">
      <dgm:prSet/>
      <dgm:spPr/>
      <dgm:t>
        <a:bodyPr/>
        <a:lstStyle/>
        <a:p>
          <a:endParaRPr lang="en-US"/>
        </a:p>
      </dgm:t>
    </dgm:pt>
    <dgm:pt modelId="{3BC9363F-284E-AE4B-A140-00AED6F69AA1}" type="pres">
      <dgm:prSet presAssocID="{5AD1BE81-36AF-DC4D-8237-43738AFD638E}" presName="Name0" presStyleCnt="0">
        <dgm:presLayoutVars>
          <dgm:chMax val="7"/>
          <dgm:resizeHandles val="exact"/>
        </dgm:presLayoutVars>
      </dgm:prSet>
      <dgm:spPr/>
    </dgm:pt>
    <dgm:pt modelId="{4C7C899F-650C-5445-8BE0-B7EEFA396585}" type="pres">
      <dgm:prSet presAssocID="{5AD1BE81-36AF-DC4D-8237-43738AFD638E}" presName="comp1" presStyleCnt="0"/>
      <dgm:spPr/>
    </dgm:pt>
    <dgm:pt modelId="{5CBB9FA4-15FA-9E4A-B88C-5E3B30758C56}" type="pres">
      <dgm:prSet presAssocID="{5AD1BE81-36AF-DC4D-8237-43738AFD638E}" presName="circle1" presStyleLbl="node1" presStyleIdx="0" presStyleCnt="3" custScaleX="113798"/>
      <dgm:spPr/>
    </dgm:pt>
    <dgm:pt modelId="{71FACAA1-58F5-E445-B683-4108D1F7D349}" type="pres">
      <dgm:prSet presAssocID="{5AD1BE81-36AF-DC4D-8237-43738AFD638E}" presName="c1text" presStyleLbl="node1" presStyleIdx="0" presStyleCnt="3">
        <dgm:presLayoutVars>
          <dgm:bulletEnabled val="1"/>
        </dgm:presLayoutVars>
      </dgm:prSet>
      <dgm:spPr/>
    </dgm:pt>
    <dgm:pt modelId="{7DFC746F-546F-9245-AA88-4C9F4C83CBB7}" type="pres">
      <dgm:prSet presAssocID="{5AD1BE81-36AF-DC4D-8237-43738AFD638E}" presName="comp2" presStyleCnt="0"/>
      <dgm:spPr/>
    </dgm:pt>
    <dgm:pt modelId="{E2D54CB6-0369-8040-9360-648EB869AF5F}" type="pres">
      <dgm:prSet presAssocID="{5AD1BE81-36AF-DC4D-8237-43738AFD638E}" presName="circle2" presStyleLbl="node1" presStyleIdx="1" presStyleCnt="3" custScaleX="124992" custScaleY="95757" custLinFactNeighborY="2429"/>
      <dgm:spPr/>
    </dgm:pt>
    <dgm:pt modelId="{9517AB6A-7211-3446-8857-63BF1222A8FD}" type="pres">
      <dgm:prSet presAssocID="{5AD1BE81-36AF-DC4D-8237-43738AFD638E}" presName="c2text" presStyleLbl="node1" presStyleIdx="1" presStyleCnt="3">
        <dgm:presLayoutVars>
          <dgm:bulletEnabled val="1"/>
        </dgm:presLayoutVars>
      </dgm:prSet>
      <dgm:spPr/>
    </dgm:pt>
    <dgm:pt modelId="{D5F2A641-D98E-4F4F-B46A-4EF612A135A3}" type="pres">
      <dgm:prSet presAssocID="{5AD1BE81-36AF-DC4D-8237-43738AFD638E}" presName="comp3" presStyleCnt="0"/>
      <dgm:spPr/>
    </dgm:pt>
    <dgm:pt modelId="{1E728D38-774B-4E4D-9C1F-6E99AADDD26B}" type="pres">
      <dgm:prSet presAssocID="{5AD1BE81-36AF-DC4D-8237-43738AFD638E}" presName="circle3" presStyleLbl="node1" presStyleIdx="2" presStyleCnt="3" custScaleX="94647" custScaleY="79832" custLinFactNeighborX="-780" custLinFactNeighborY="9246"/>
      <dgm:spPr/>
    </dgm:pt>
    <dgm:pt modelId="{CA3199FD-0ED6-ED48-9F59-8F957648B75F}" type="pres">
      <dgm:prSet presAssocID="{5AD1BE81-36AF-DC4D-8237-43738AFD638E}" presName="c3text" presStyleLbl="node1" presStyleIdx="2" presStyleCnt="3">
        <dgm:presLayoutVars>
          <dgm:bulletEnabled val="1"/>
        </dgm:presLayoutVars>
      </dgm:prSet>
      <dgm:spPr/>
    </dgm:pt>
  </dgm:ptLst>
  <dgm:cxnLst>
    <dgm:cxn modelId="{6882AA0C-E6FF-FA44-966E-DDF72F173272}" type="presOf" srcId="{5AD1BE81-36AF-DC4D-8237-43738AFD638E}" destId="{3BC9363F-284E-AE4B-A140-00AED6F69AA1}" srcOrd="0" destOrd="0" presId="urn:microsoft.com/office/officeart/2005/8/layout/venn2"/>
    <dgm:cxn modelId="{39FCC023-76C1-8147-ACE4-D9D9E270FDD5}" srcId="{5AD1BE81-36AF-DC4D-8237-43738AFD638E}" destId="{D7AA7D27-9D8E-7A4F-82AF-5A70721CB799}" srcOrd="2" destOrd="0" parTransId="{FF845653-76ED-0245-933D-6313EAE5E4D9}" sibTransId="{39F78BCC-9756-1749-B86D-49A8B744DBD3}"/>
    <dgm:cxn modelId="{E59FA426-1752-2E4D-8479-E0AA98FFA752}" type="presOf" srcId="{C25F913A-31ED-9B4C-9FC4-039F42692A16}" destId="{71FACAA1-58F5-E445-B683-4108D1F7D349}" srcOrd="1" destOrd="0" presId="urn:microsoft.com/office/officeart/2005/8/layout/venn2"/>
    <dgm:cxn modelId="{5E67032C-AB92-4A41-9EFB-699DBE8E5E3B}" type="presOf" srcId="{D7AA7D27-9D8E-7A4F-82AF-5A70721CB799}" destId="{1E728D38-774B-4E4D-9C1F-6E99AADDD26B}" srcOrd="0" destOrd="0" presId="urn:microsoft.com/office/officeart/2005/8/layout/venn2"/>
    <dgm:cxn modelId="{F1DA622F-03A8-0C44-8D7E-570CC09F0ACA}" type="presOf" srcId="{862C7827-DB55-CC4B-9258-DCDC081C8A5D}" destId="{CA3199FD-0ED6-ED48-9F59-8F957648B75F}" srcOrd="1" destOrd="1" presId="urn:microsoft.com/office/officeart/2005/8/layout/venn2"/>
    <dgm:cxn modelId="{45E5C33F-7F77-4B4B-AA5A-80E46487A14C}" type="presOf" srcId="{C25F913A-31ED-9B4C-9FC4-039F42692A16}" destId="{5CBB9FA4-15FA-9E4A-B88C-5E3B30758C56}" srcOrd="0" destOrd="0" presId="urn:microsoft.com/office/officeart/2005/8/layout/venn2"/>
    <dgm:cxn modelId="{8201D862-3D87-4647-8C2C-11E092F0876B}" srcId="{D7AA7D27-9D8E-7A4F-82AF-5A70721CB799}" destId="{862C7827-DB55-CC4B-9258-DCDC081C8A5D}" srcOrd="0" destOrd="0" parTransId="{E07D0D65-73B5-924A-B55F-7E3E6D21DF9A}" sibTransId="{FF2DB502-75ED-E64B-8409-D867E92B1BF7}"/>
    <dgm:cxn modelId="{03148363-BB00-344B-BC00-895CBCF0BB07}" srcId="{89D1E54A-DABA-2340-9E78-6D8B17CF0929}" destId="{0559964E-2DBC-DB44-8B07-F577CAE8F141}" srcOrd="0" destOrd="0" parTransId="{A3CBF3DD-9BCE-9942-966D-3D060C62A89E}" sibTransId="{F23A219E-CF48-AE44-8ABA-8380B60DA4B3}"/>
    <dgm:cxn modelId="{D63CAF94-A7C3-CF4D-87B5-B8DD820D0BC8}" srcId="{C25F913A-31ED-9B4C-9FC4-039F42692A16}" destId="{5ED3A687-477D-3D4A-866F-42344EFC6F98}" srcOrd="0" destOrd="0" parTransId="{CFE206B5-5E2C-2647-8DA4-79BD73336EB7}" sibTransId="{DDFC9408-6790-324F-B719-17DA80969DCE}"/>
    <dgm:cxn modelId="{B5D8AAA6-874E-914D-9A0E-13669EC681A7}" type="presOf" srcId="{5ED3A687-477D-3D4A-866F-42344EFC6F98}" destId="{71FACAA1-58F5-E445-B683-4108D1F7D349}" srcOrd="1" destOrd="1" presId="urn:microsoft.com/office/officeart/2005/8/layout/venn2"/>
    <dgm:cxn modelId="{A92789AB-3AB8-5445-AAE6-050AD3E3AEBA}" type="presOf" srcId="{5ED3A687-477D-3D4A-866F-42344EFC6F98}" destId="{5CBB9FA4-15FA-9E4A-B88C-5E3B30758C56}" srcOrd="0" destOrd="1" presId="urn:microsoft.com/office/officeart/2005/8/layout/venn2"/>
    <dgm:cxn modelId="{A3B8AEDE-2C4E-D84D-99C0-9C8DD75EFFC7}" type="presOf" srcId="{89D1E54A-DABA-2340-9E78-6D8B17CF0929}" destId="{9517AB6A-7211-3446-8857-63BF1222A8FD}" srcOrd="1" destOrd="0" presId="urn:microsoft.com/office/officeart/2005/8/layout/venn2"/>
    <dgm:cxn modelId="{2D3578EB-D5C2-CC4F-805D-B532BA919A10}" type="presOf" srcId="{89D1E54A-DABA-2340-9E78-6D8B17CF0929}" destId="{E2D54CB6-0369-8040-9360-648EB869AF5F}" srcOrd="0" destOrd="0" presId="urn:microsoft.com/office/officeart/2005/8/layout/venn2"/>
    <dgm:cxn modelId="{BE9C70F1-D241-BE4E-B5E1-0EDF89C557C4}" srcId="{5AD1BE81-36AF-DC4D-8237-43738AFD638E}" destId="{89D1E54A-DABA-2340-9E78-6D8B17CF0929}" srcOrd="1" destOrd="0" parTransId="{D6513180-603A-0445-8E0B-B3B252E54780}" sibTransId="{46BAB304-2AE0-8645-B05A-3169CFB64ECB}"/>
    <dgm:cxn modelId="{A2C85AF3-61FF-5842-AB43-14B3FE206125}" type="presOf" srcId="{D7AA7D27-9D8E-7A4F-82AF-5A70721CB799}" destId="{CA3199FD-0ED6-ED48-9F59-8F957648B75F}" srcOrd="1" destOrd="0" presId="urn:microsoft.com/office/officeart/2005/8/layout/venn2"/>
    <dgm:cxn modelId="{466D65F4-0BD7-6E48-A4CC-22A862B4C3DE}" srcId="{5AD1BE81-36AF-DC4D-8237-43738AFD638E}" destId="{C25F913A-31ED-9B4C-9FC4-039F42692A16}" srcOrd="0" destOrd="0" parTransId="{661BE309-D51B-0A40-9E76-EB587BEB0272}" sibTransId="{973853CC-7612-9F4D-BF91-359274C6C14A}"/>
    <dgm:cxn modelId="{E64C6BF6-6386-3340-808D-297D927336A0}" type="presOf" srcId="{0559964E-2DBC-DB44-8B07-F577CAE8F141}" destId="{E2D54CB6-0369-8040-9360-648EB869AF5F}" srcOrd="0" destOrd="1" presId="urn:microsoft.com/office/officeart/2005/8/layout/venn2"/>
    <dgm:cxn modelId="{3F382BFC-E9B3-DC45-9CD4-C89103202E32}" type="presOf" srcId="{0559964E-2DBC-DB44-8B07-F577CAE8F141}" destId="{9517AB6A-7211-3446-8857-63BF1222A8FD}" srcOrd="1" destOrd="1" presId="urn:microsoft.com/office/officeart/2005/8/layout/venn2"/>
    <dgm:cxn modelId="{49D2DCFD-6D91-9544-AF47-7A32DB339CCE}" type="presOf" srcId="{862C7827-DB55-CC4B-9258-DCDC081C8A5D}" destId="{1E728D38-774B-4E4D-9C1F-6E99AADDD26B}" srcOrd="0" destOrd="1" presId="urn:microsoft.com/office/officeart/2005/8/layout/venn2"/>
    <dgm:cxn modelId="{B4396A24-FF9B-7044-B85B-37B9126BF9C8}" type="presParOf" srcId="{3BC9363F-284E-AE4B-A140-00AED6F69AA1}" destId="{4C7C899F-650C-5445-8BE0-B7EEFA396585}" srcOrd="0" destOrd="0" presId="urn:microsoft.com/office/officeart/2005/8/layout/venn2"/>
    <dgm:cxn modelId="{4BB812FF-C13C-BA4D-9161-210604FC1482}" type="presParOf" srcId="{4C7C899F-650C-5445-8BE0-B7EEFA396585}" destId="{5CBB9FA4-15FA-9E4A-B88C-5E3B30758C56}" srcOrd="0" destOrd="0" presId="urn:microsoft.com/office/officeart/2005/8/layout/venn2"/>
    <dgm:cxn modelId="{BFB0F18E-1D69-AE45-9E56-C946CB28074A}" type="presParOf" srcId="{4C7C899F-650C-5445-8BE0-B7EEFA396585}" destId="{71FACAA1-58F5-E445-B683-4108D1F7D349}" srcOrd="1" destOrd="0" presId="urn:microsoft.com/office/officeart/2005/8/layout/venn2"/>
    <dgm:cxn modelId="{ABFC7C28-7F44-3541-B75E-95F920F83A66}" type="presParOf" srcId="{3BC9363F-284E-AE4B-A140-00AED6F69AA1}" destId="{7DFC746F-546F-9245-AA88-4C9F4C83CBB7}" srcOrd="1" destOrd="0" presId="urn:microsoft.com/office/officeart/2005/8/layout/venn2"/>
    <dgm:cxn modelId="{9F920221-D331-4F43-914F-7CEF74D318E4}" type="presParOf" srcId="{7DFC746F-546F-9245-AA88-4C9F4C83CBB7}" destId="{E2D54CB6-0369-8040-9360-648EB869AF5F}" srcOrd="0" destOrd="0" presId="urn:microsoft.com/office/officeart/2005/8/layout/venn2"/>
    <dgm:cxn modelId="{B2802E0B-7621-7A4F-BF22-EE88F4E88A56}" type="presParOf" srcId="{7DFC746F-546F-9245-AA88-4C9F4C83CBB7}" destId="{9517AB6A-7211-3446-8857-63BF1222A8FD}" srcOrd="1" destOrd="0" presId="urn:microsoft.com/office/officeart/2005/8/layout/venn2"/>
    <dgm:cxn modelId="{8866990A-873A-D04E-94EE-DD814F43CA0D}" type="presParOf" srcId="{3BC9363F-284E-AE4B-A140-00AED6F69AA1}" destId="{D5F2A641-D98E-4F4F-B46A-4EF612A135A3}" srcOrd="2" destOrd="0" presId="urn:microsoft.com/office/officeart/2005/8/layout/venn2"/>
    <dgm:cxn modelId="{90ED90D1-1DE0-AA43-90B9-6C7AA655E77C}" type="presParOf" srcId="{D5F2A641-D98E-4F4F-B46A-4EF612A135A3}" destId="{1E728D38-774B-4E4D-9C1F-6E99AADDD26B}" srcOrd="0" destOrd="0" presId="urn:microsoft.com/office/officeart/2005/8/layout/venn2"/>
    <dgm:cxn modelId="{64D4E4AD-2ABC-E847-8BB9-A294692F15D2}" type="presParOf" srcId="{D5F2A641-D98E-4F4F-B46A-4EF612A135A3}" destId="{CA3199FD-0ED6-ED48-9F59-8F957648B75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D1BE81-36AF-DC4D-8237-43738AFD638E}" type="doc">
      <dgm:prSet loTypeId="urn:microsoft.com/office/officeart/2005/8/layout/venn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5F913A-31ED-9B4C-9FC4-039F42692A1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>
            <a:spcAft>
              <a:spcPct val="35000"/>
            </a:spcAft>
            <a:buNone/>
          </a:pPr>
          <a:r>
            <a:rPr lang="en-US" sz="2400" b="1" dirty="0">
              <a:latin typeface="Times" pitchFamily="2" charset="0"/>
            </a:rPr>
            <a:t>Artificial Intelligence</a:t>
          </a:r>
        </a:p>
      </dgm:t>
    </dgm:pt>
    <dgm:pt modelId="{661BE309-D51B-0A40-9E76-EB587BEB0272}" type="parTrans" cxnId="{466D65F4-0BD7-6E48-A4CC-22A862B4C3DE}">
      <dgm:prSet/>
      <dgm:spPr/>
      <dgm:t>
        <a:bodyPr/>
        <a:lstStyle/>
        <a:p>
          <a:endParaRPr lang="en-US"/>
        </a:p>
      </dgm:t>
    </dgm:pt>
    <dgm:pt modelId="{973853CC-7612-9F4D-BF91-359274C6C14A}" type="sibTrans" cxnId="{466D65F4-0BD7-6E48-A4CC-22A862B4C3DE}">
      <dgm:prSet/>
      <dgm:spPr/>
      <dgm:t>
        <a:bodyPr/>
        <a:lstStyle/>
        <a:p>
          <a:endParaRPr lang="en-US"/>
        </a:p>
      </dgm:t>
    </dgm:pt>
    <dgm:pt modelId="{89D1E54A-DABA-2340-9E78-6D8B17CF092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>
            <a:spcAft>
              <a:spcPct val="35000"/>
            </a:spcAft>
          </a:pPr>
          <a:r>
            <a:rPr lang="en-US" sz="2400" b="1" dirty="0">
              <a:latin typeface="Times" pitchFamily="2" charset="0"/>
            </a:rPr>
            <a:t>Machine Learning</a:t>
          </a:r>
        </a:p>
      </dgm:t>
    </dgm:pt>
    <dgm:pt modelId="{D6513180-603A-0445-8E0B-B3B252E54780}" type="parTrans" cxnId="{BE9C70F1-D241-BE4E-B5E1-0EDF89C557C4}">
      <dgm:prSet/>
      <dgm:spPr/>
      <dgm:t>
        <a:bodyPr/>
        <a:lstStyle/>
        <a:p>
          <a:endParaRPr lang="en-US"/>
        </a:p>
      </dgm:t>
    </dgm:pt>
    <dgm:pt modelId="{46BAB304-2AE0-8645-B05A-3169CFB64ECB}" type="sibTrans" cxnId="{BE9C70F1-D241-BE4E-B5E1-0EDF89C557C4}">
      <dgm:prSet/>
      <dgm:spPr/>
      <dgm:t>
        <a:bodyPr/>
        <a:lstStyle/>
        <a:p>
          <a:endParaRPr lang="en-US"/>
        </a:p>
      </dgm:t>
    </dgm:pt>
    <dgm:pt modelId="{D7AA7D27-9D8E-7A4F-82AF-5A70721CB799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b="1" dirty="0">
              <a:latin typeface="Times" pitchFamily="2" charset="0"/>
            </a:rPr>
            <a:t>Deep Learning</a:t>
          </a:r>
        </a:p>
      </dgm:t>
    </dgm:pt>
    <dgm:pt modelId="{FF845653-76ED-0245-933D-6313EAE5E4D9}" type="parTrans" cxnId="{39FCC023-76C1-8147-ACE4-D9D9E270FDD5}">
      <dgm:prSet/>
      <dgm:spPr/>
      <dgm:t>
        <a:bodyPr/>
        <a:lstStyle/>
        <a:p>
          <a:endParaRPr lang="en-US"/>
        </a:p>
      </dgm:t>
    </dgm:pt>
    <dgm:pt modelId="{39F78BCC-9756-1749-B86D-49A8B744DBD3}" type="sibTrans" cxnId="{39FCC023-76C1-8147-ACE4-D9D9E270FDD5}">
      <dgm:prSet/>
      <dgm:spPr/>
      <dgm:t>
        <a:bodyPr/>
        <a:lstStyle/>
        <a:p>
          <a:endParaRPr lang="en-US"/>
        </a:p>
      </dgm:t>
    </dgm:pt>
    <dgm:pt modelId="{5ED3A687-477D-3D4A-866F-42344EFC6F9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 rtl="0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Times" pitchFamily="2" charset="0"/>
            </a:rPr>
            <a:t>Imitating human intelligence and behavior</a:t>
          </a:r>
        </a:p>
      </dgm:t>
    </dgm:pt>
    <dgm:pt modelId="{CFE206B5-5E2C-2647-8DA4-79BD73336EB7}" type="parTrans" cxnId="{D63CAF94-A7C3-CF4D-87B5-B8DD820D0BC8}">
      <dgm:prSet/>
      <dgm:spPr/>
      <dgm:t>
        <a:bodyPr/>
        <a:lstStyle/>
        <a:p>
          <a:endParaRPr lang="en-US"/>
        </a:p>
      </dgm:t>
    </dgm:pt>
    <dgm:pt modelId="{DDFC9408-6790-324F-B719-17DA80969DCE}" type="sibTrans" cxnId="{D63CAF94-A7C3-CF4D-87B5-B8DD820D0BC8}">
      <dgm:prSet/>
      <dgm:spPr/>
      <dgm:t>
        <a:bodyPr/>
        <a:lstStyle/>
        <a:p>
          <a:endParaRPr lang="en-US"/>
        </a:p>
      </dgm:t>
    </dgm:pt>
    <dgm:pt modelId="{0559964E-2DBC-DB44-8B07-F577CAE8F14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>
            <a:spcAft>
              <a:spcPts val="0"/>
            </a:spcAft>
          </a:pPr>
          <a:r>
            <a:rPr lang="en-US" sz="1400" dirty="0">
              <a:latin typeface="Times" pitchFamily="2" charset="0"/>
            </a:rPr>
            <a:t>Algorithms and approaches enable computers to learn and improve from experience (data) over time</a:t>
          </a:r>
        </a:p>
      </dgm:t>
    </dgm:pt>
    <dgm:pt modelId="{A3CBF3DD-9BCE-9942-966D-3D060C62A89E}" type="parTrans" cxnId="{03148363-BB00-344B-BC00-895CBCF0BB07}">
      <dgm:prSet/>
      <dgm:spPr/>
      <dgm:t>
        <a:bodyPr/>
        <a:lstStyle/>
        <a:p>
          <a:endParaRPr lang="en-US"/>
        </a:p>
      </dgm:t>
    </dgm:pt>
    <dgm:pt modelId="{F23A219E-CF48-AE44-8ABA-8380B60DA4B3}" type="sibTrans" cxnId="{03148363-BB00-344B-BC00-895CBCF0BB07}">
      <dgm:prSet/>
      <dgm:spPr/>
      <dgm:t>
        <a:bodyPr/>
        <a:lstStyle/>
        <a:p>
          <a:endParaRPr lang="en-US"/>
        </a:p>
      </dgm:t>
    </dgm:pt>
    <dgm:pt modelId="{862C7827-DB55-CC4B-9258-DCDC081C8A5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>
              <a:latin typeface="Times" pitchFamily="2" charset="0"/>
            </a:rPr>
            <a:t>Subset of ML techniques based on artificial neural networks</a:t>
          </a:r>
        </a:p>
      </dgm:t>
    </dgm:pt>
    <dgm:pt modelId="{E07D0D65-73B5-924A-B55F-7E3E6D21DF9A}" type="parTrans" cxnId="{8201D862-3D87-4647-8C2C-11E092F0876B}">
      <dgm:prSet/>
      <dgm:spPr/>
      <dgm:t>
        <a:bodyPr/>
        <a:lstStyle/>
        <a:p>
          <a:endParaRPr lang="en-US"/>
        </a:p>
      </dgm:t>
    </dgm:pt>
    <dgm:pt modelId="{FF2DB502-75ED-E64B-8409-D867E92B1BF7}" type="sibTrans" cxnId="{8201D862-3D87-4647-8C2C-11E092F0876B}">
      <dgm:prSet/>
      <dgm:spPr/>
      <dgm:t>
        <a:bodyPr/>
        <a:lstStyle/>
        <a:p>
          <a:endParaRPr lang="en-US"/>
        </a:p>
      </dgm:t>
    </dgm:pt>
    <dgm:pt modelId="{3BC9363F-284E-AE4B-A140-00AED6F69AA1}" type="pres">
      <dgm:prSet presAssocID="{5AD1BE81-36AF-DC4D-8237-43738AFD638E}" presName="Name0" presStyleCnt="0">
        <dgm:presLayoutVars>
          <dgm:chMax val="7"/>
          <dgm:resizeHandles val="exact"/>
        </dgm:presLayoutVars>
      </dgm:prSet>
      <dgm:spPr/>
    </dgm:pt>
    <dgm:pt modelId="{4C7C899F-650C-5445-8BE0-B7EEFA396585}" type="pres">
      <dgm:prSet presAssocID="{5AD1BE81-36AF-DC4D-8237-43738AFD638E}" presName="comp1" presStyleCnt="0"/>
      <dgm:spPr/>
    </dgm:pt>
    <dgm:pt modelId="{5CBB9FA4-15FA-9E4A-B88C-5E3B30758C56}" type="pres">
      <dgm:prSet presAssocID="{5AD1BE81-36AF-DC4D-8237-43738AFD638E}" presName="circle1" presStyleLbl="node1" presStyleIdx="0" presStyleCnt="3" custScaleX="113798"/>
      <dgm:spPr/>
    </dgm:pt>
    <dgm:pt modelId="{71FACAA1-58F5-E445-B683-4108D1F7D349}" type="pres">
      <dgm:prSet presAssocID="{5AD1BE81-36AF-DC4D-8237-43738AFD638E}" presName="c1text" presStyleLbl="node1" presStyleIdx="0" presStyleCnt="3">
        <dgm:presLayoutVars>
          <dgm:bulletEnabled val="1"/>
        </dgm:presLayoutVars>
      </dgm:prSet>
      <dgm:spPr/>
    </dgm:pt>
    <dgm:pt modelId="{7DFC746F-546F-9245-AA88-4C9F4C83CBB7}" type="pres">
      <dgm:prSet presAssocID="{5AD1BE81-36AF-DC4D-8237-43738AFD638E}" presName="comp2" presStyleCnt="0"/>
      <dgm:spPr/>
    </dgm:pt>
    <dgm:pt modelId="{E2D54CB6-0369-8040-9360-648EB869AF5F}" type="pres">
      <dgm:prSet presAssocID="{5AD1BE81-36AF-DC4D-8237-43738AFD638E}" presName="circle2" presStyleLbl="node1" presStyleIdx="1" presStyleCnt="3" custScaleX="124992" custScaleY="95757" custLinFactNeighborY="2429"/>
      <dgm:spPr/>
    </dgm:pt>
    <dgm:pt modelId="{9517AB6A-7211-3446-8857-63BF1222A8FD}" type="pres">
      <dgm:prSet presAssocID="{5AD1BE81-36AF-DC4D-8237-43738AFD638E}" presName="c2text" presStyleLbl="node1" presStyleIdx="1" presStyleCnt="3">
        <dgm:presLayoutVars>
          <dgm:bulletEnabled val="1"/>
        </dgm:presLayoutVars>
      </dgm:prSet>
      <dgm:spPr/>
    </dgm:pt>
    <dgm:pt modelId="{D5F2A641-D98E-4F4F-B46A-4EF612A135A3}" type="pres">
      <dgm:prSet presAssocID="{5AD1BE81-36AF-DC4D-8237-43738AFD638E}" presName="comp3" presStyleCnt="0"/>
      <dgm:spPr/>
    </dgm:pt>
    <dgm:pt modelId="{1E728D38-774B-4E4D-9C1F-6E99AADDD26B}" type="pres">
      <dgm:prSet presAssocID="{5AD1BE81-36AF-DC4D-8237-43738AFD638E}" presName="circle3" presStyleLbl="node1" presStyleIdx="2" presStyleCnt="3" custScaleX="94647" custScaleY="79832" custLinFactNeighborX="-780" custLinFactNeighborY="9246"/>
      <dgm:spPr/>
    </dgm:pt>
    <dgm:pt modelId="{CA3199FD-0ED6-ED48-9F59-8F957648B75F}" type="pres">
      <dgm:prSet presAssocID="{5AD1BE81-36AF-DC4D-8237-43738AFD638E}" presName="c3text" presStyleLbl="node1" presStyleIdx="2" presStyleCnt="3">
        <dgm:presLayoutVars>
          <dgm:bulletEnabled val="1"/>
        </dgm:presLayoutVars>
      </dgm:prSet>
      <dgm:spPr/>
    </dgm:pt>
  </dgm:ptLst>
  <dgm:cxnLst>
    <dgm:cxn modelId="{6882AA0C-E6FF-FA44-966E-DDF72F173272}" type="presOf" srcId="{5AD1BE81-36AF-DC4D-8237-43738AFD638E}" destId="{3BC9363F-284E-AE4B-A140-00AED6F69AA1}" srcOrd="0" destOrd="0" presId="urn:microsoft.com/office/officeart/2005/8/layout/venn2"/>
    <dgm:cxn modelId="{39FCC023-76C1-8147-ACE4-D9D9E270FDD5}" srcId="{5AD1BE81-36AF-DC4D-8237-43738AFD638E}" destId="{D7AA7D27-9D8E-7A4F-82AF-5A70721CB799}" srcOrd="2" destOrd="0" parTransId="{FF845653-76ED-0245-933D-6313EAE5E4D9}" sibTransId="{39F78BCC-9756-1749-B86D-49A8B744DBD3}"/>
    <dgm:cxn modelId="{E59FA426-1752-2E4D-8479-E0AA98FFA752}" type="presOf" srcId="{C25F913A-31ED-9B4C-9FC4-039F42692A16}" destId="{71FACAA1-58F5-E445-B683-4108D1F7D349}" srcOrd="1" destOrd="0" presId="urn:microsoft.com/office/officeart/2005/8/layout/venn2"/>
    <dgm:cxn modelId="{5E67032C-AB92-4A41-9EFB-699DBE8E5E3B}" type="presOf" srcId="{D7AA7D27-9D8E-7A4F-82AF-5A70721CB799}" destId="{1E728D38-774B-4E4D-9C1F-6E99AADDD26B}" srcOrd="0" destOrd="0" presId="urn:microsoft.com/office/officeart/2005/8/layout/venn2"/>
    <dgm:cxn modelId="{F1DA622F-03A8-0C44-8D7E-570CC09F0ACA}" type="presOf" srcId="{862C7827-DB55-CC4B-9258-DCDC081C8A5D}" destId="{CA3199FD-0ED6-ED48-9F59-8F957648B75F}" srcOrd="1" destOrd="1" presId="urn:microsoft.com/office/officeart/2005/8/layout/venn2"/>
    <dgm:cxn modelId="{45E5C33F-7F77-4B4B-AA5A-80E46487A14C}" type="presOf" srcId="{C25F913A-31ED-9B4C-9FC4-039F42692A16}" destId="{5CBB9FA4-15FA-9E4A-B88C-5E3B30758C56}" srcOrd="0" destOrd="0" presId="urn:microsoft.com/office/officeart/2005/8/layout/venn2"/>
    <dgm:cxn modelId="{8201D862-3D87-4647-8C2C-11E092F0876B}" srcId="{D7AA7D27-9D8E-7A4F-82AF-5A70721CB799}" destId="{862C7827-DB55-CC4B-9258-DCDC081C8A5D}" srcOrd="0" destOrd="0" parTransId="{E07D0D65-73B5-924A-B55F-7E3E6D21DF9A}" sibTransId="{FF2DB502-75ED-E64B-8409-D867E92B1BF7}"/>
    <dgm:cxn modelId="{03148363-BB00-344B-BC00-895CBCF0BB07}" srcId="{89D1E54A-DABA-2340-9E78-6D8B17CF0929}" destId="{0559964E-2DBC-DB44-8B07-F577CAE8F141}" srcOrd="0" destOrd="0" parTransId="{A3CBF3DD-9BCE-9942-966D-3D060C62A89E}" sibTransId="{F23A219E-CF48-AE44-8ABA-8380B60DA4B3}"/>
    <dgm:cxn modelId="{D63CAF94-A7C3-CF4D-87B5-B8DD820D0BC8}" srcId="{C25F913A-31ED-9B4C-9FC4-039F42692A16}" destId="{5ED3A687-477D-3D4A-866F-42344EFC6F98}" srcOrd="0" destOrd="0" parTransId="{CFE206B5-5E2C-2647-8DA4-79BD73336EB7}" sibTransId="{DDFC9408-6790-324F-B719-17DA80969DCE}"/>
    <dgm:cxn modelId="{B5D8AAA6-874E-914D-9A0E-13669EC681A7}" type="presOf" srcId="{5ED3A687-477D-3D4A-866F-42344EFC6F98}" destId="{71FACAA1-58F5-E445-B683-4108D1F7D349}" srcOrd="1" destOrd="1" presId="urn:microsoft.com/office/officeart/2005/8/layout/venn2"/>
    <dgm:cxn modelId="{A92789AB-3AB8-5445-AAE6-050AD3E3AEBA}" type="presOf" srcId="{5ED3A687-477D-3D4A-866F-42344EFC6F98}" destId="{5CBB9FA4-15FA-9E4A-B88C-5E3B30758C56}" srcOrd="0" destOrd="1" presId="urn:microsoft.com/office/officeart/2005/8/layout/venn2"/>
    <dgm:cxn modelId="{A3B8AEDE-2C4E-D84D-99C0-9C8DD75EFFC7}" type="presOf" srcId="{89D1E54A-DABA-2340-9E78-6D8B17CF0929}" destId="{9517AB6A-7211-3446-8857-63BF1222A8FD}" srcOrd="1" destOrd="0" presId="urn:microsoft.com/office/officeart/2005/8/layout/venn2"/>
    <dgm:cxn modelId="{2D3578EB-D5C2-CC4F-805D-B532BA919A10}" type="presOf" srcId="{89D1E54A-DABA-2340-9E78-6D8B17CF0929}" destId="{E2D54CB6-0369-8040-9360-648EB869AF5F}" srcOrd="0" destOrd="0" presId="urn:microsoft.com/office/officeart/2005/8/layout/venn2"/>
    <dgm:cxn modelId="{BE9C70F1-D241-BE4E-B5E1-0EDF89C557C4}" srcId="{5AD1BE81-36AF-DC4D-8237-43738AFD638E}" destId="{89D1E54A-DABA-2340-9E78-6D8B17CF0929}" srcOrd="1" destOrd="0" parTransId="{D6513180-603A-0445-8E0B-B3B252E54780}" sibTransId="{46BAB304-2AE0-8645-B05A-3169CFB64ECB}"/>
    <dgm:cxn modelId="{A2C85AF3-61FF-5842-AB43-14B3FE206125}" type="presOf" srcId="{D7AA7D27-9D8E-7A4F-82AF-5A70721CB799}" destId="{CA3199FD-0ED6-ED48-9F59-8F957648B75F}" srcOrd="1" destOrd="0" presId="urn:microsoft.com/office/officeart/2005/8/layout/venn2"/>
    <dgm:cxn modelId="{466D65F4-0BD7-6E48-A4CC-22A862B4C3DE}" srcId="{5AD1BE81-36AF-DC4D-8237-43738AFD638E}" destId="{C25F913A-31ED-9B4C-9FC4-039F42692A16}" srcOrd="0" destOrd="0" parTransId="{661BE309-D51B-0A40-9E76-EB587BEB0272}" sibTransId="{973853CC-7612-9F4D-BF91-359274C6C14A}"/>
    <dgm:cxn modelId="{E64C6BF6-6386-3340-808D-297D927336A0}" type="presOf" srcId="{0559964E-2DBC-DB44-8B07-F577CAE8F141}" destId="{E2D54CB6-0369-8040-9360-648EB869AF5F}" srcOrd="0" destOrd="1" presId="urn:microsoft.com/office/officeart/2005/8/layout/venn2"/>
    <dgm:cxn modelId="{3F382BFC-E9B3-DC45-9CD4-C89103202E32}" type="presOf" srcId="{0559964E-2DBC-DB44-8B07-F577CAE8F141}" destId="{9517AB6A-7211-3446-8857-63BF1222A8FD}" srcOrd="1" destOrd="1" presId="urn:microsoft.com/office/officeart/2005/8/layout/venn2"/>
    <dgm:cxn modelId="{49D2DCFD-6D91-9544-AF47-7A32DB339CCE}" type="presOf" srcId="{862C7827-DB55-CC4B-9258-DCDC081C8A5D}" destId="{1E728D38-774B-4E4D-9C1F-6E99AADDD26B}" srcOrd="0" destOrd="1" presId="urn:microsoft.com/office/officeart/2005/8/layout/venn2"/>
    <dgm:cxn modelId="{B4396A24-FF9B-7044-B85B-37B9126BF9C8}" type="presParOf" srcId="{3BC9363F-284E-AE4B-A140-00AED6F69AA1}" destId="{4C7C899F-650C-5445-8BE0-B7EEFA396585}" srcOrd="0" destOrd="0" presId="urn:microsoft.com/office/officeart/2005/8/layout/venn2"/>
    <dgm:cxn modelId="{4BB812FF-C13C-BA4D-9161-210604FC1482}" type="presParOf" srcId="{4C7C899F-650C-5445-8BE0-B7EEFA396585}" destId="{5CBB9FA4-15FA-9E4A-B88C-5E3B30758C56}" srcOrd="0" destOrd="0" presId="urn:microsoft.com/office/officeart/2005/8/layout/venn2"/>
    <dgm:cxn modelId="{BFB0F18E-1D69-AE45-9E56-C946CB28074A}" type="presParOf" srcId="{4C7C899F-650C-5445-8BE0-B7EEFA396585}" destId="{71FACAA1-58F5-E445-B683-4108D1F7D349}" srcOrd="1" destOrd="0" presId="urn:microsoft.com/office/officeart/2005/8/layout/venn2"/>
    <dgm:cxn modelId="{ABFC7C28-7F44-3541-B75E-95F920F83A66}" type="presParOf" srcId="{3BC9363F-284E-AE4B-A140-00AED6F69AA1}" destId="{7DFC746F-546F-9245-AA88-4C9F4C83CBB7}" srcOrd="1" destOrd="0" presId="urn:microsoft.com/office/officeart/2005/8/layout/venn2"/>
    <dgm:cxn modelId="{9F920221-D331-4F43-914F-7CEF74D318E4}" type="presParOf" srcId="{7DFC746F-546F-9245-AA88-4C9F4C83CBB7}" destId="{E2D54CB6-0369-8040-9360-648EB869AF5F}" srcOrd="0" destOrd="0" presId="urn:microsoft.com/office/officeart/2005/8/layout/venn2"/>
    <dgm:cxn modelId="{B2802E0B-7621-7A4F-BF22-EE88F4E88A56}" type="presParOf" srcId="{7DFC746F-546F-9245-AA88-4C9F4C83CBB7}" destId="{9517AB6A-7211-3446-8857-63BF1222A8FD}" srcOrd="1" destOrd="0" presId="urn:microsoft.com/office/officeart/2005/8/layout/venn2"/>
    <dgm:cxn modelId="{8866990A-873A-D04E-94EE-DD814F43CA0D}" type="presParOf" srcId="{3BC9363F-284E-AE4B-A140-00AED6F69AA1}" destId="{D5F2A641-D98E-4F4F-B46A-4EF612A135A3}" srcOrd="2" destOrd="0" presId="urn:microsoft.com/office/officeart/2005/8/layout/venn2"/>
    <dgm:cxn modelId="{90ED90D1-1DE0-AA43-90B9-6C7AA655E77C}" type="presParOf" srcId="{D5F2A641-D98E-4F4F-B46A-4EF612A135A3}" destId="{1E728D38-774B-4E4D-9C1F-6E99AADDD26B}" srcOrd="0" destOrd="0" presId="urn:microsoft.com/office/officeart/2005/8/layout/venn2"/>
    <dgm:cxn modelId="{64D4E4AD-2ABC-E847-8BB9-A294692F15D2}" type="presParOf" srcId="{D5F2A641-D98E-4F4F-B46A-4EF612A135A3}" destId="{CA3199FD-0ED6-ED48-9F59-8F957648B75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D1BE81-36AF-DC4D-8237-43738AFD638E}" type="doc">
      <dgm:prSet loTypeId="urn:microsoft.com/office/officeart/2005/8/layout/venn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5F913A-31ED-9B4C-9FC4-039F42692A1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>
            <a:spcAft>
              <a:spcPct val="35000"/>
            </a:spcAft>
            <a:buNone/>
          </a:pPr>
          <a:r>
            <a:rPr lang="en-US" sz="2400" b="1" dirty="0">
              <a:latin typeface="Times" pitchFamily="2" charset="0"/>
            </a:rPr>
            <a:t>Artificial Intelligence</a:t>
          </a:r>
        </a:p>
      </dgm:t>
    </dgm:pt>
    <dgm:pt modelId="{661BE309-D51B-0A40-9E76-EB587BEB0272}" type="parTrans" cxnId="{466D65F4-0BD7-6E48-A4CC-22A862B4C3DE}">
      <dgm:prSet/>
      <dgm:spPr/>
      <dgm:t>
        <a:bodyPr/>
        <a:lstStyle/>
        <a:p>
          <a:endParaRPr lang="en-US"/>
        </a:p>
      </dgm:t>
    </dgm:pt>
    <dgm:pt modelId="{973853CC-7612-9F4D-BF91-359274C6C14A}" type="sibTrans" cxnId="{466D65F4-0BD7-6E48-A4CC-22A862B4C3DE}">
      <dgm:prSet/>
      <dgm:spPr/>
      <dgm:t>
        <a:bodyPr/>
        <a:lstStyle/>
        <a:p>
          <a:endParaRPr lang="en-US"/>
        </a:p>
      </dgm:t>
    </dgm:pt>
    <dgm:pt modelId="{89D1E54A-DABA-2340-9E78-6D8B17CF092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>
            <a:spcAft>
              <a:spcPct val="35000"/>
            </a:spcAft>
          </a:pPr>
          <a:r>
            <a:rPr lang="en-US" sz="2400" b="1" dirty="0">
              <a:latin typeface="Times" pitchFamily="2" charset="0"/>
            </a:rPr>
            <a:t>Machine Learning</a:t>
          </a:r>
        </a:p>
      </dgm:t>
    </dgm:pt>
    <dgm:pt modelId="{D6513180-603A-0445-8E0B-B3B252E54780}" type="parTrans" cxnId="{BE9C70F1-D241-BE4E-B5E1-0EDF89C557C4}">
      <dgm:prSet/>
      <dgm:spPr/>
      <dgm:t>
        <a:bodyPr/>
        <a:lstStyle/>
        <a:p>
          <a:endParaRPr lang="en-US"/>
        </a:p>
      </dgm:t>
    </dgm:pt>
    <dgm:pt modelId="{46BAB304-2AE0-8645-B05A-3169CFB64ECB}" type="sibTrans" cxnId="{BE9C70F1-D241-BE4E-B5E1-0EDF89C557C4}">
      <dgm:prSet/>
      <dgm:spPr/>
      <dgm:t>
        <a:bodyPr/>
        <a:lstStyle/>
        <a:p>
          <a:endParaRPr lang="en-US"/>
        </a:p>
      </dgm:t>
    </dgm:pt>
    <dgm:pt modelId="{D7AA7D27-9D8E-7A4F-82AF-5A70721CB799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b="1" dirty="0">
              <a:latin typeface="Times" pitchFamily="2" charset="0"/>
            </a:rPr>
            <a:t>Deep Learning</a:t>
          </a:r>
        </a:p>
      </dgm:t>
    </dgm:pt>
    <dgm:pt modelId="{FF845653-76ED-0245-933D-6313EAE5E4D9}" type="parTrans" cxnId="{39FCC023-76C1-8147-ACE4-D9D9E270FDD5}">
      <dgm:prSet/>
      <dgm:spPr/>
      <dgm:t>
        <a:bodyPr/>
        <a:lstStyle/>
        <a:p>
          <a:endParaRPr lang="en-US"/>
        </a:p>
      </dgm:t>
    </dgm:pt>
    <dgm:pt modelId="{39F78BCC-9756-1749-B86D-49A8B744DBD3}" type="sibTrans" cxnId="{39FCC023-76C1-8147-ACE4-D9D9E270FDD5}">
      <dgm:prSet/>
      <dgm:spPr/>
      <dgm:t>
        <a:bodyPr/>
        <a:lstStyle/>
        <a:p>
          <a:endParaRPr lang="en-US"/>
        </a:p>
      </dgm:t>
    </dgm:pt>
    <dgm:pt modelId="{5ED3A687-477D-3D4A-866F-42344EFC6F9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 rtl="0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Times" pitchFamily="2" charset="0"/>
            </a:rPr>
            <a:t>Imitating human intelligence and behavior</a:t>
          </a:r>
        </a:p>
      </dgm:t>
    </dgm:pt>
    <dgm:pt modelId="{CFE206B5-5E2C-2647-8DA4-79BD73336EB7}" type="parTrans" cxnId="{D63CAF94-A7C3-CF4D-87B5-B8DD820D0BC8}">
      <dgm:prSet/>
      <dgm:spPr/>
      <dgm:t>
        <a:bodyPr/>
        <a:lstStyle/>
        <a:p>
          <a:endParaRPr lang="en-US"/>
        </a:p>
      </dgm:t>
    </dgm:pt>
    <dgm:pt modelId="{DDFC9408-6790-324F-B719-17DA80969DCE}" type="sibTrans" cxnId="{D63CAF94-A7C3-CF4D-87B5-B8DD820D0BC8}">
      <dgm:prSet/>
      <dgm:spPr/>
      <dgm:t>
        <a:bodyPr/>
        <a:lstStyle/>
        <a:p>
          <a:endParaRPr lang="en-US"/>
        </a:p>
      </dgm:t>
    </dgm:pt>
    <dgm:pt modelId="{0559964E-2DBC-DB44-8B07-F577CAE8F14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>
            <a:spcAft>
              <a:spcPts val="0"/>
            </a:spcAft>
          </a:pPr>
          <a:r>
            <a:rPr lang="en-US" sz="1400" dirty="0">
              <a:latin typeface="Times" pitchFamily="2" charset="0"/>
            </a:rPr>
            <a:t>Algorithms and approaches enable computers to learn and improve from experience (data) over time</a:t>
          </a:r>
        </a:p>
      </dgm:t>
    </dgm:pt>
    <dgm:pt modelId="{A3CBF3DD-9BCE-9942-966D-3D060C62A89E}" type="parTrans" cxnId="{03148363-BB00-344B-BC00-895CBCF0BB07}">
      <dgm:prSet/>
      <dgm:spPr/>
      <dgm:t>
        <a:bodyPr/>
        <a:lstStyle/>
        <a:p>
          <a:endParaRPr lang="en-US"/>
        </a:p>
      </dgm:t>
    </dgm:pt>
    <dgm:pt modelId="{F23A219E-CF48-AE44-8ABA-8380B60DA4B3}" type="sibTrans" cxnId="{03148363-BB00-344B-BC00-895CBCF0BB07}">
      <dgm:prSet/>
      <dgm:spPr/>
      <dgm:t>
        <a:bodyPr/>
        <a:lstStyle/>
        <a:p>
          <a:endParaRPr lang="en-US"/>
        </a:p>
      </dgm:t>
    </dgm:pt>
    <dgm:pt modelId="{862C7827-DB55-CC4B-9258-DCDC081C8A5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>
              <a:latin typeface="Times" pitchFamily="2" charset="0"/>
            </a:rPr>
            <a:t>Subset of ML techniques based on artificial neural networks</a:t>
          </a:r>
        </a:p>
      </dgm:t>
    </dgm:pt>
    <dgm:pt modelId="{E07D0D65-73B5-924A-B55F-7E3E6D21DF9A}" type="parTrans" cxnId="{8201D862-3D87-4647-8C2C-11E092F0876B}">
      <dgm:prSet/>
      <dgm:spPr/>
      <dgm:t>
        <a:bodyPr/>
        <a:lstStyle/>
        <a:p>
          <a:endParaRPr lang="en-US"/>
        </a:p>
      </dgm:t>
    </dgm:pt>
    <dgm:pt modelId="{FF2DB502-75ED-E64B-8409-D867E92B1BF7}" type="sibTrans" cxnId="{8201D862-3D87-4647-8C2C-11E092F0876B}">
      <dgm:prSet/>
      <dgm:spPr/>
      <dgm:t>
        <a:bodyPr/>
        <a:lstStyle/>
        <a:p>
          <a:endParaRPr lang="en-US"/>
        </a:p>
      </dgm:t>
    </dgm:pt>
    <dgm:pt modelId="{3BC9363F-284E-AE4B-A140-00AED6F69AA1}" type="pres">
      <dgm:prSet presAssocID="{5AD1BE81-36AF-DC4D-8237-43738AFD638E}" presName="Name0" presStyleCnt="0">
        <dgm:presLayoutVars>
          <dgm:chMax val="7"/>
          <dgm:resizeHandles val="exact"/>
        </dgm:presLayoutVars>
      </dgm:prSet>
      <dgm:spPr/>
    </dgm:pt>
    <dgm:pt modelId="{4C7C899F-650C-5445-8BE0-B7EEFA396585}" type="pres">
      <dgm:prSet presAssocID="{5AD1BE81-36AF-DC4D-8237-43738AFD638E}" presName="comp1" presStyleCnt="0"/>
      <dgm:spPr/>
    </dgm:pt>
    <dgm:pt modelId="{5CBB9FA4-15FA-9E4A-B88C-5E3B30758C56}" type="pres">
      <dgm:prSet presAssocID="{5AD1BE81-36AF-DC4D-8237-43738AFD638E}" presName="circle1" presStyleLbl="node1" presStyleIdx="0" presStyleCnt="3" custScaleX="113798"/>
      <dgm:spPr/>
    </dgm:pt>
    <dgm:pt modelId="{71FACAA1-58F5-E445-B683-4108D1F7D349}" type="pres">
      <dgm:prSet presAssocID="{5AD1BE81-36AF-DC4D-8237-43738AFD638E}" presName="c1text" presStyleLbl="node1" presStyleIdx="0" presStyleCnt="3">
        <dgm:presLayoutVars>
          <dgm:bulletEnabled val="1"/>
        </dgm:presLayoutVars>
      </dgm:prSet>
      <dgm:spPr/>
    </dgm:pt>
    <dgm:pt modelId="{7DFC746F-546F-9245-AA88-4C9F4C83CBB7}" type="pres">
      <dgm:prSet presAssocID="{5AD1BE81-36AF-DC4D-8237-43738AFD638E}" presName="comp2" presStyleCnt="0"/>
      <dgm:spPr/>
    </dgm:pt>
    <dgm:pt modelId="{E2D54CB6-0369-8040-9360-648EB869AF5F}" type="pres">
      <dgm:prSet presAssocID="{5AD1BE81-36AF-DC4D-8237-43738AFD638E}" presName="circle2" presStyleLbl="node1" presStyleIdx="1" presStyleCnt="3" custScaleX="124992" custScaleY="95757" custLinFactNeighborY="2429"/>
      <dgm:spPr/>
    </dgm:pt>
    <dgm:pt modelId="{9517AB6A-7211-3446-8857-63BF1222A8FD}" type="pres">
      <dgm:prSet presAssocID="{5AD1BE81-36AF-DC4D-8237-43738AFD638E}" presName="c2text" presStyleLbl="node1" presStyleIdx="1" presStyleCnt="3">
        <dgm:presLayoutVars>
          <dgm:bulletEnabled val="1"/>
        </dgm:presLayoutVars>
      </dgm:prSet>
      <dgm:spPr/>
    </dgm:pt>
    <dgm:pt modelId="{D5F2A641-D98E-4F4F-B46A-4EF612A135A3}" type="pres">
      <dgm:prSet presAssocID="{5AD1BE81-36AF-DC4D-8237-43738AFD638E}" presName="comp3" presStyleCnt="0"/>
      <dgm:spPr/>
    </dgm:pt>
    <dgm:pt modelId="{1E728D38-774B-4E4D-9C1F-6E99AADDD26B}" type="pres">
      <dgm:prSet presAssocID="{5AD1BE81-36AF-DC4D-8237-43738AFD638E}" presName="circle3" presStyleLbl="node1" presStyleIdx="2" presStyleCnt="3" custScaleX="94647" custScaleY="79832" custLinFactNeighborX="-780" custLinFactNeighborY="9246"/>
      <dgm:spPr/>
    </dgm:pt>
    <dgm:pt modelId="{CA3199FD-0ED6-ED48-9F59-8F957648B75F}" type="pres">
      <dgm:prSet presAssocID="{5AD1BE81-36AF-DC4D-8237-43738AFD638E}" presName="c3text" presStyleLbl="node1" presStyleIdx="2" presStyleCnt="3">
        <dgm:presLayoutVars>
          <dgm:bulletEnabled val="1"/>
        </dgm:presLayoutVars>
      </dgm:prSet>
      <dgm:spPr/>
    </dgm:pt>
  </dgm:ptLst>
  <dgm:cxnLst>
    <dgm:cxn modelId="{6882AA0C-E6FF-FA44-966E-DDF72F173272}" type="presOf" srcId="{5AD1BE81-36AF-DC4D-8237-43738AFD638E}" destId="{3BC9363F-284E-AE4B-A140-00AED6F69AA1}" srcOrd="0" destOrd="0" presId="urn:microsoft.com/office/officeart/2005/8/layout/venn2"/>
    <dgm:cxn modelId="{39FCC023-76C1-8147-ACE4-D9D9E270FDD5}" srcId="{5AD1BE81-36AF-DC4D-8237-43738AFD638E}" destId="{D7AA7D27-9D8E-7A4F-82AF-5A70721CB799}" srcOrd="2" destOrd="0" parTransId="{FF845653-76ED-0245-933D-6313EAE5E4D9}" sibTransId="{39F78BCC-9756-1749-B86D-49A8B744DBD3}"/>
    <dgm:cxn modelId="{E59FA426-1752-2E4D-8479-E0AA98FFA752}" type="presOf" srcId="{C25F913A-31ED-9B4C-9FC4-039F42692A16}" destId="{71FACAA1-58F5-E445-B683-4108D1F7D349}" srcOrd="1" destOrd="0" presId="urn:microsoft.com/office/officeart/2005/8/layout/venn2"/>
    <dgm:cxn modelId="{5E67032C-AB92-4A41-9EFB-699DBE8E5E3B}" type="presOf" srcId="{D7AA7D27-9D8E-7A4F-82AF-5A70721CB799}" destId="{1E728D38-774B-4E4D-9C1F-6E99AADDD26B}" srcOrd="0" destOrd="0" presId="urn:microsoft.com/office/officeart/2005/8/layout/venn2"/>
    <dgm:cxn modelId="{F1DA622F-03A8-0C44-8D7E-570CC09F0ACA}" type="presOf" srcId="{862C7827-DB55-CC4B-9258-DCDC081C8A5D}" destId="{CA3199FD-0ED6-ED48-9F59-8F957648B75F}" srcOrd="1" destOrd="1" presId="urn:microsoft.com/office/officeart/2005/8/layout/venn2"/>
    <dgm:cxn modelId="{45E5C33F-7F77-4B4B-AA5A-80E46487A14C}" type="presOf" srcId="{C25F913A-31ED-9B4C-9FC4-039F42692A16}" destId="{5CBB9FA4-15FA-9E4A-B88C-5E3B30758C56}" srcOrd="0" destOrd="0" presId="urn:microsoft.com/office/officeart/2005/8/layout/venn2"/>
    <dgm:cxn modelId="{8201D862-3D87-4647-8C2C-11E092F0876B}" srcId="{D7AA7D27-9D8E-7A4F-82AF-5A70721CB799}" destId="{862C7827-DB55-CC4B-9258-DCDC081C8A5D}" srcOrd="0" destOrd="0" parTransId="{E07D0D65-73B5-924A-B55F-7E3E6D21DF9A}" sibTransId="{FF2DB502-75ED-E64B-8409-D867E92B1BF7}"/>
    <dgm:cxn modelId="{03148363-BB00-344B-BC00-895CBCF0BB07}" srcId="{89D1E54A-DABA-2340-9E78-6D8B17CF0929}" destId="{0559964E-2DBC-DB44-8B07-F577CAE8F141}" srcOrd="0" destOrd="0" parTransId="{A3CBF3DD-9BCE-9942-966D-3D060C62A89E}" sibTransId="{F23A219E-CF48-AE44-8ABA-8380B60DA4B3}"/>
    <dgm:cxn modelId="{D63CAF94-A7C3-CF4D-87B5-B8DD820D0BC8}" srcId="{C25F913A-31ED-9B4C-9FC4-039F42692A16}" destId="{5ED3A687-477D-3D4A-866F-42344EFC6F98}" srcOrd="0" destOrd="0" parTransId="{CFE206B5-5E2C-2647-8DA4-79BD73336EB7}" sibTransId="{DDFC9408-6790-324F-B719-17DA80969DCE}"/>
    <dgm:cxn modelId="{B5D8AAA6-874E-914D-9A0E-13669EC681A7}" type="presOf" srcId="{5ED3A687-477D-3D4A-866F-42344EFC6F98}" destId="{71FACAA1-58F5-E445-B683-4108D1F7D349}" srcOrd="1" destOrd="1" presId="urn:microsoft.com/office/officeart/2005/8/layout/venn2"/>
    <dgm:cxn modelId="{A92789AB-3AB8-5445-AAE6-050AD3E3AEBA}" type="presOf" srcId="{5ED3A687-477D-3D4A-866F-42344EFC6F98}" destId="{5CBB9FA4-15FA-9E4A-B88C-5E3B30758C56}" srcOrd="0" destOrd="1" presId="urn:microsoft.com/office/officeart/2005/8/layout/venn2"/>
    <dgm:cxn modelId="{A3B8AEDE-2C4E-D84D-99C0-9C8DD75EFFC7}" type="presOf" srcId="{89D1E54A-DABA-2340-9E78-6D8B17CF0929}" destId="{9517AB6A-7211-3446-8857-63BF1222A8FD}" srcOrd="1" destOrd="0" presId="urn:microsoft.com/office/officeart/2005/8/layout/venn2"/>
    <dgm:cxn modelId="{2D3578EB-D5C2-CC4F-805D-B532BA919A10}" type="presOf" srcId="{89D1E54A-DABA-2340-9E78-6D8B17CF0929}" destId="{E2D54CB6-0369-8040-9360-648EB869AF5F}" srcOrd="0" destOrd="0" presId="urn:microsoft.com/office/officeart/2005/8/layout/venn2"/>
    <dgm:cxn modelId="{BE9C70F1-D241-BE4E-B5E1-0EDF89C557C4}" srcId="{5AD1BE81-36AF-DC4D-8237-43738AFD638E}" destId="{89D1E54A-DABA-2340-9E78-6D8B17CF0929}" srcOrd="1" destOrd="0" parTransId="{D6513180-603A-0445-8E0B-B3B252E54780}" sibTransId="{46BAB304-2AE0-8645-B05A-3169CFB64ECB}"/>
    <dgm:cxn modelId="{A2C85AF3-61FF-5842-AB43-14B3FE206125}" type="presOf" srcId="{D7AA7D27-9D8E-7A4F-82AF-5A70721CB799}" destId="{CA3199FD-0ED6-ED48-9F59-8F957648B75F}" srcOrd="1" destOrd="0" presId="urn:microsoft.com/office/officeart/2005/8/layout/venn2"/>
    <dgm:cxn modelId="{466D65F4-0BD7-6E48-A4CC-22A862B4C3DE}" srcId="{5AD1BE81-36AF-DC4D-8237-43738AFD638E}" destId="{C25F913A-31ED-9B4C-9FC4-039F42692A16}" srcOrd="0" destOrd="0" parTransId="{661BE309-D51B-0A40-9E76-EB587BEB0272}" sibTransId="{973853CC-7612-9F4D-BF91-359274C6C14A}"/>
    <dgm:cxn modelId="{E64C6BF6-6386-3340-808D-297D927336A0}" type="presOf" srcId="{0559964E-2DBC-DB44-8B07-F577CAE8F141}" destId="{E2D54CB6-0369-8040-9360-648EB869AF5F}" srcOrd="0" destOrd="1" presId="urn:microsoft.com/office/officeart/2005/8/layout/venn2"/>
    <dgm:cxn modelId="{3F382BFC-E9B3-DC45-9CD4-C89103202E32}" type="presOf" srcId="{0559964E-2DBC-DB44-8B07-F577CAE8F141}" destId="{9517AB6A-7211-3446-8857-63BF1222A8FD}" srcOrd="1" destOrd="1" presId="urn:microsoft.com/office/officeart/2005/8/layout/venn2"/>
    <dgm:cxn modelId="{49D2DCFD-6D91-9544-AF47-7A32DB339CCE}" type="presOf" srcId="{862C7827-DB55-CC4B-9258-DCDC081C8A5D}" destId="{1E728D38-774B-4E4D-9C1F-6E99AADDD26B}" srcOrd="0" destOrd="1" presId="urn:microsoft.com/office/officeart/2005/8/layout/venn2"/>
    <dgm:cxn modelId="{B4396A24-FF9B-7044-B85B-37B9126BF9C8}" type="presParOf" srcId="{3BC9363F-284E-AE4B-A140-00AED6F69AA1}" destId="{4C7C899F-650C-5445-8BE0-B7EEFA396585}" srcOrd="0" destOrd="0" presId="urn:microsoft.com/office/officeart/2005/8/layout/venn2"/>
    <dgm:cxn modelId="{4BB812FF-C13C-BA4D-9161-210604FC1482}" type="presParOf" srcId="{4C7C899F-650C-5445-8BE0-B7EEFA396585}" destId="{5CBB9FA4-15FA-9E4A-B88C-5E3B30758C56}" srcOrd="0" destOrd="0" presId="urn:microsoft.com/office/officeart/2005/8/layout/venn2"/>
    <dgm:cxn modelId="{BFB0F18E-1D69-AE45-9E56-C946CB28074A}" type="presParOf" srcId="{4C7C899F-650C-5445-8BE0-B7EEFA396585}" destId="{71FACAA1-58F5-E445-B683-4108D1F7D349}" srcOrd="1" destOrd="0" presId="urn:microsoft.com/office/officeart/2005/8/layout/venn2"/>
    <dgm:cxn modelId="{ABFC7C28-7F44-3541-B75E-95F920F83A66}" type="presParOf" srcId="{3BC9363F-284E-AE4B-A140-00AED6F69AA1}" destId="{7DFC746F-546F-9245-AA88-4C9F4C83CBB7}" srcOrd="1" destOrd="0" presId="urn:microsoft.com/office/officeart/2005/8/layout/venn2"/>
    <dgm:cxn modelId="{9F920221-D331-4F43-914F-7CEF74D318E4}" type="presParOf" srcId="{7DFC746F-546F-9245-AA88-4C9F4C83CBB7}" destId="{E2D54CB6-0369-8040-9360-648EB869AF5F}" srcOrd="0" destOrd="0" presId="urn:microsoft.com/office/officeart/2005/8/layout/venn2"/>
    <dgm:cxn modelId="{B2802E0B-7621-7A4F-BF22-EE88F4E88A56}" type="presParOf" srcId="{7DFC746F-546F-9245-AA88-4C9F4C83CBB7}" destId="{9517AB6A-7211-3446-8857-63BF1222A8FD}" srcOrd="1" destOrd="0" presId="urn:microsoft.com/office/officeart/2005/8/layout/venn2"/>
    <dgm:cxn modelId="{8866990A-873A-D04E-94EE-DD814F43CA0D}" type="presParOf" srcId="{3BC9363F-284E-AE4B-A140-00AED6F69AA1}" destId="{D5F2A641-D98E-4F4F-B46A-4EF612A135A3}" srcOrd="2" destOrd="0" presId="urn:microsoft.com/office/officeart/2005/8/layout/venn2"/>
    <dgm:cxn modelId="{90ED90D1-1DE0-AA43-90B9-6C7AA655E77C}" type="presParOf" srcId="{D5F2A641-D98E-4F4F-B46A-4EF612A135A3}" destId="{1E728D38-774B-4E4D-9C1F-6E99AADDD26B}" srcOrd="0" destOrd="0" presId="urn:microsoft.com/office/officeart/2005/8/layout/venn2"/>
    <dgm:cxn modelId="{64D4E4AD-2ABC-E847-8BB9-A294692F15D2}" type="presParOf" srcId="{D5F2A641-D98E-4F4F-B46A-4EF612A135A3}" destId="{CA3199FD-0ED6-ED48-9F59-8F957648B75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D1BE81-36AF-DC4D-8237-43738AFD638E}" type="doc">
      <dgm:prSet loTypeId="urn:microsoft.com/office/officeart/2005/8/layout/venn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5F913A-31ED-9B4C-9FC4-039F42692A1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>
            <a:spcAft>
              <a:spcPct val="35000"/>
            </a:spcAft>
            <a:buNone/>
          </a:pPr>
          <a:r>
            <a:rPr lang="en-US" sz="1600" b="1" dirty="0">
              <a:latin typeface="Times" pitchFamily="2" charset="0"/>
            </a:rPr>
            <a:t>Artificial Intelligence</a:t>
          </a:r>
        </a:p>
      </dgm:t>
    </dgm:pt>
    <dgm:pt modelId="{661BE309-D51B-0A40-9E76-EB587BEB0272}" type="parTrans" cxnId="{466D65F4-0BD7-6E48-A4CC-22A862B4C3DE}">
      <dgm:prSet/>
      <dgm:spPr/>
      <dgm:t>
        <a:bodyPr/>
        <a:lstStyle/>
        <a:p>
          <a:endParaRPr lang="en-US" sz="1400"/>
        </a:p>
      </dgm:t>
    </dgm:pt>
    <dgm:pt modelId="{973853CC-7612-9F4D-BF91-359274C6C14A}" type="sibTrans" cxnId="{466D65F4-0BD7-6E48-A4CC-22A862B4C3DE}">
      <dgm:prSet/>
      <dgm:spPr/>
      <dgm:t>
        <a:bodyPr/>
        <a:lstStyle/>
        <a:p>
          <a:endParaRPr lang="en-US" sz="1400"/>
        </a:p>
      </dgm:t>
    </dgm:pt>
    <dgm:pt modelId="{89D1E54A-DABA-2340-9E78-6D8B17CF092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>
            <a:spcAft>
              <a:spcPct val="35000"/>
            </a:spcAft>
          </a:pPr>
          <a:r>
            <a:rPr lang="en-US" sz="1600" b="1" dirty="0">
              <a:latin typeface="Times" pitchFamily="2" charset="0"/>
            </a:rPr>
            <a:t>Machine Learning</a:t>
          </a:r>
        </a:p>
      </dgm:t>
    </dgm:pt>
    <dgm:pt modelId="{D6513180-603A-0445-8E0B-B3B252E54780}" type="parTrans" cxnId="{BE9C70F1-D241-BE4E-B5E1-0EDF89C557C4}">
      <dgm:prSet/>
      <dgm:spPr/>
      <dgm:t>
        <a:bodyPr/>
        <a:lstStyle/>
        <a:p>
          <a:endParaRPr lang="en-US" sz="1400"/>
        </a:p>
      </dgm:t>
    </dgm:pt>
    <dgm:pt modelId="{46BAB304-2AE0-8645-B05A-3169CFB64ECB}" type="sibTrans" cxnId="{BE9C70F1-D241-BE4E-B5E1-0EDF89C557C4}">
      <dgm:prSet/>
      <dgm:spPr/>
      <dgm:t>
        <a:bodyPr/>
        <a:lstStyle/>
        <a:p>
          <a:endParaRPr lang="en-US" sz="1400"/>
        </a:p>
      </dgm:t>
    </dgm:pt>
    <dgm:pt modelId="{D7AA7D27-9D8E-7A4F-82AF-5A70721CB799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 dirty="0">
              <a:latin typeface="Times" pitchFamily="2" charset="0"/>
            </a:rPr>
            <a:t>Deep Learning</a:t>
          </a:r>
        </a:p>
      </dgm:t>
    </dgm:pt>
    <dgm:pt modelId="{FF845653-76ED-0245-933D-6313EAE5E4D9}" type="parTrans" cxnId="{39FCC023-76C1-8147-ACE4-D9D9E270FDD5}">
      <dgm:prSet/>
      <dgm:spPr/>
      <dgm:t>
        <a:bodyPr/>
        <a:lstStyle/>
        <a:p>
          <a:endParaRPr lang="en-US" sz="1400"/>
        </a:p>
      </dgm:t>
    </dgm:pt>
    <dgm:pt modelId="{39F78BCC-9756-1749-B86D-49A8B744DBD3}" type="sibTrans" cxnId="{39FCC023-76C1-8147-ACE4-D9D9E270FDD5}">
      <dgm:prSet/>
      <dgm:spPr/>
      <dgm:t>
        <a:bodyPr/>
        <a:lstStyle/>
        <a:p>
          <a:endParaRPr lang="en-US" sz="1400"/>
        </a:p>
      </dgm:t>
    </dgm:pt>
    <dgm:pt modelId="{3BC9363F-284E-AE4B-A140-00AED6F69AA1}" type="pres">
      <dgm:prSet presAssocID="{5AD1BE81-36AF-DC4D-8237-43738AFD638E}" presName="Name0" presStyleCnt="0">
        <dgm:presLayoutVars>
          <dgm:chMax val="7"/>
          <dgm:resizeHandles val="exact"/>
        </dgm:presLayoutVars>
      </dgm:prSet>
      <dgm:spPr/>
    </dgm:pt>
    <dgm:pt modelId="{4C7C899F-650C-5445-8BE0-B7EEFA396585}" type="pres">
      <dgm:prSet presAssocID="{5AD1BE81-36AF-DC4D-8237-43738AFD638E}" presName="comp1" presStyleCnt="0"/>
      <dgm:spPr/>
    </dgm:pt>
    <dgm:pt modelId="{5CBB9FA4-15FA-9E4A-B88C-5E3B30758C56}" type="pres">
      <dgm:prSet presAssocID="{5AD1BE81-36AF-DC4D-8237-43738AFD638E}" presName="circle1" presStyleLbl="node1" presStyleIdx="0" presStyleCnt="3" custScaleX="113798"/>
      <dgm:spPr/>
    </dgm:pt>
    <dgm:pt modelId="{71FACAA1-58F5-E445-B683-4108D1F7D349}" type="pres">
      <dgm:prSet presAssocID="{5AD1BE81-36AF-DC4D-8237-43738AFD638E}" presName="c1text" presStyleLbl="node1" presStyleIdx="0" presStyleCnt="3">
        <dgm:presLayoutVars>
          <dgm:bulletEnabled val="1"/>
        </dgm:presLayoutVars>
      </dgm:prSet>
      <dgm:spPr/>
    </dgm:pt>
    <dgm:pt modelId="{7DFC746F-546F-9245-AA88-4C9F4C83CBB7}" type="pres">
      <dgm:prSet presAssocID="{5AD1BE81-36AF-DC4D-8237-43738AFD638E}" presName="comp2" presStyleCnt="0"/>
      <dgm:spPr/>
    </dgm:pt>
    <dgm:pt modelId="{E2D54CB6-0369-8040-9360-648EB869AF5F}" type="pres">
      <dgm:prSet presAssocID="{5AD1BE81-36AF-DC4D-8237-43738AFD638E}" presName="circle2" presStyleLbl="node1" presStyleIdx="1" presStyleCnt="3" custScaleX="124992" custScaleY="95757" custLinFactNeighborY="2429"/>
      <dgm:spPr/>
    </dgm:pt>
    <dgm:pt modelId="{9517AB6A-7211-3446-8857-63BF1222A8FD}" type="pres">
      <dgm:prSet presAssocID="{5AD1BE81-36AF-DC4D-8237-43738AFD638E}" presName="c2text" presStyleLbl="node1" presStyleIdx="1" presStyleCnt="3">
        <dgm:presLayoutVars>
          <dgm:bulletEnabled val="1"/>
        </dgm:presLayoutVars>
      </dgm:prSet>
      <dgm:spPr/>
    </dgm:pt>
    <dgm:pt modelId="{D5F2A641-D98E-4F4F-B46A-4EF612A135A3}" type="pres">
      <dgm:prSet presAssocID="{5AD1BE81-36AF-DC4D-8237-43738AFD638E}" presName="comp3" presStyleCnt="0"/>
      <dgm:spPr/>
    </dgm:pt>
    <dgm:pt modelId="{1E728D38-774B-4E4D-9C1F-6E99AADDD26B}" type="pres">
      <dgm:prSet presAssocID="{5AD1BE81-36AF-DC4D-8237-43738AFD638E}" presName="circle3" presStyleLbl="node1" presStyleIdx="2" presStyleCnt="3" custScaleX="94647" custScaleY="79832" custLinFactNeighborX="-780" custLinFactNeighborY="9246"/>
      <dgm:spPr/>
    </dgm:pt>
    <dgm:pt modelId="{CA3199FD-0ED6-ED48-9F59-8F957648B75F}" type="pres">
      <dgm:prSet presAssocID="{5AD1BE81-36AF-DC4D-8237-43738AFD638E}" presName="c3text" presStyleLbl="node1" presStyleIdx="2" presStyleCnt="3">
        <dgm:presLayoutVars>
          <dgm:bulletEnabled val="1"/>
        </dgm:presLayoutVars>
      </dgm:prSet>
      <dgm:spPr/>
    </dgm:pt>
  </dgm:ptLst>
  <dgm:cxnLst>
    <dgm:cxn modelId="{6882AA0C-E6FF-FA44-966E-DDF72F173272}" type="presOf" srcId="{5AD1BE81-36AF-DC4D-8237-43738AFD638E}" destId="{3BC9363F-284E-AE4B-A140-00AED6F69AA1}" srcOrd="0" destOrd="0" presId="urn:microsoft.com/office/officeart/2005/8/layout/venn2"/>
    <dgm:cxn modelId="{39FCC023-76C1-8147-ACE4-D9D9E270FDD5}" srcId="{5AD1BE81-36AF-DC4D-8237-43738AFD638E}" destId="{D7AA7D27-9D8E-7A4F-82AF-5A70721CB799}" srcOrd="2" destOrd="0" parTransId="{FF845653-76ED-0245-933D-6313EAE5E4D9}" sibTransId="{39F78BCC-9756-1749-B86D-49A8B744DBD3}"/>
    <dgm:cxn modelId="{E59FA426-1752-2E4D-8479-E0AA98FFA752}" type="presOf" srcId="{C25F913A-31ED-9B4C-9FC4-039F42692A16}" destId="{71FACAA1-58F5-E445-B683-4108D1F7D349}" srcOrd="1" destOrd="0" presId="urn:microsoft.com/office/officeart/2005/8/layout/venn2"/>
    <dgm:cxn modelId="{5E67032C-AB92-4A41-9EFB-699DBE8E5E3B}" type="presOf" srcId="{D7AA7D27-9D8E-7A4F-82AF-5A70721CB799}" destId="{1E728D38-774B-4E4D-9C1F-6E99AADDD26B}" srcOrd="0" destOrd="0" presId="urn:microsoft.com/office/officeart/2005/8/layout/venn2"/>
    <dgm:cxn modelId="{45E5C33F-7F77-4B4B-AA5A-80E46487A14C}" type="presOf" srcId="{C25F913A-31ED-9B4C-9FC4-039F42692A16}" destId="{5CBB9FA4-15FA-9E4A-B88C-5E3B30758C56}" srcOrd="0" destOrd="0" presId="urn:microsoft.com/office/officeart/2005/8/layout/venn2"/>
    <dgm:cxn modelId="{A3B8AEDE-2C4E-D84D-99C0-9C8DD75EFFC7}" type="presOf" srcId="{89D1E54A-DABA-2340-9E78-6D8B17CF0929}" destId="{9517AB6A-7211-3446-8857-63BF1222A8FD}" srcOrd="1" destOrd="0" presId="urn:microsoft.com/office/officeart/2005/8/layout/venn2"/>
    <dgm:cxn modelId="{2D3578EB-D5C2-CC4F-805D-B532BA919A10}" type="presOf" srcId="{89D1E54A-DABA-2340-9E78-6D8B17CF0929}" destId="{E2D54CB6-0369-8040-9360-648EB869AF5F}" srcOrd="0" destOrd="0" presId="urn:microsoft.com/office/officeart/2005/8/layout/venn2"/>
    <dgm:cxn modelId="{BE9C70F1-D241-BE4E-B5E1-0EDF89C557C4}" srcId="{5AD1BE81-36AF-DC4D-8237-43738AFD638E}" destId="{89D1E54A-DABA-2340-9E78-6D8B17CF0929}" srcOrd="1" destOrd="0" parTransId="{D6513180-603A-0445-8E0B-B3B252E54780}" sibTransId="{46BAB304-2AE0-8645-B05A-3169CFB64ECB}"/>
    <dgm:cxn modelId="{A2C85AF3-61FF-5842-AB43-14B3FE206125}" type="presOf" srcId="{D7AA7D27-9D8E-7A4F-82AF-5A70721CB799}" destId="{CA3199FD-0ED6-ED48-9F59-8F957648B75F}" srcOrd="1" destOrd="0" presId="urn:microsoft.com/office/officeart/2005/8/layout/venn2"/>
    <dgm:cxn modelId="{466D65F4-0BD7-6E48-A4CC-22A862B4C3DE}" srcId="{5AD1BE81-36AF-DC4D-8237-43738AFD638E}" destId="{C25F913A-31ED-9B4C-9FC4-039F42692A16}" srcOrd="0" destOrd="0" parTransId="{661BE309-D51B-0A40-9E76-EB587BEB0272}" sibTransId="{973853CC-7612-9F4D-BF91-359274C6C14A}"/>
    <dgm:cxn modelId="{B4396A24-FF9B-7044-B85B-37B9126BF9C8}" type="presParOf" srcId="{3BC9363F-284E-AE4B-A140-00AED6F69AA1}" destId="{4C7C899F-650C-5445-8BE0-B7EEFA396585}" srcOrd="0" destOrd="0" presId="urn:microsoft.com/office/officeart/2005/8/layout/venn2"/>
    <dgm:cxn modelId="{4BB812FF-C13C-BA4D-9161-210604FC1482}" type="presParOf" srcId="{4C7C899F-650C-5445-8BE0-B7EEFA396585}" destId="{5CBB9FA4-15FA-9E4A-B88C-5E3B30758C56}" srcOrd="0" destOrd="0" presId="urn:microsoft.com/office/officeart/2005/8/layout/venn2"/>
    <dgm:cxn modelId="{BFB0F18E-1D69-AE45-9E56-C946CB28074A}" type="presParOf" srcId="{4C7C899F-650C-5445-8BE0-B7EEFA396585}" destId="{71FACAA1-58F5-E445-B683-4108D1F7D349}" srcOrd="1" destOrd="0" presId="urn:microsoft.com/office/officeart/2005/8/layout/venn2"/>
    <dgm:cxn modelId="{ABFC7C28-7F44-3541-B75E-95F920F83A66}" type="presParOf" srcId="{3BC9363F-284E-AE4B-A140-00AED6F69AA1}" destId="{7DFC746F-546F-9245-AA88-4C9F4C83CBB7}" srcOrd="1" destOrd="0" presId="urn:microsoft.com/office/officeart/2005/8/layout/venn2"/>
    <dgm:cxn modelId="{9F920221-D331-4F43-914F-7CEF74D318E4}" type="presParOf" srcId="{7DFC746F-546F-9245-AA88-4C9F4C83CBB7}" destId="{E2D54CB6-0369-8040-9360-648EB869AF5F}" srcOrd="0" destOrd="0" presId="urn:microsoft.com/office/officeart/2005/8/layout/venn2"/>
    <dgm:cxn modelId="{B2802E0B-7621-7A4F-BF22-EE88F4E88A56}" type="presParOf" srcId="{7DFC746F-546F-9245-AA88-4C9F4C83CBB7}" destId="{9517AB6A-7211-3446-8857-63BF1222A8FD}" srcOrd="1" destOrd="0" presId="urn:microsoft.com/office/officeart/2005/8/layout/venn2"/>
    <dgm:cxn modelId="{8866990A-873A-D04E-94EE-DD814F43CA0D}" type="presParOf" srcId="{3BC9363F-284E-AE4B-A140-00AED6F69AA1}" destId="{D5F2A641-D98E-4F4F-B46A-4EF612A135A3}" srcOrd="2" destOrd="0" presId="urn:microsoft.com/office/officeart/2005/8/layout/venn2"/>
    <dgm:cxn modelId="{90ED90D1-1DE0-AA43-90B9-6C7AA655E77C}" type="presParOf" srcId="{D5F2A641-D98E-4F4F-B46A-4EF612A135A3}" destId="{1E728D38-774B-4E4D-9C1F-6E99AADDD26B}" srcOrd="0" destOrd="0" presId="urn:microsoft.com/office/officeart/2005/8/layout/venn2"/>
    <dgm:cxn modelId="{64D4E4AD-2ABC-E847-8BB9-A294692F15D2}" type="presParOf" srcId="{D5F2A641-D98E-4F4F-B46A-4EF612A135A3}" destId="{CA3199FD-0ED6-ED48-9F59-8F957648B75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D1BE81-36AF-DC4D-8237-43738AFD638E}" type="doc">
      <dgm:prSet loTypeId="urn:microsoft.com/office/officeart/2005/8/layout/venn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5F913A-31ED-9B4C-9FC4-039F42692A1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>
            <a:spcAft>
              <a:spcPct val="35000"/>
            </a:spcAft>
            <a:buNone/>
          </a:pPr>
          <a:r>
            <a:rPr lang="en-US" sz="1600" b="1" dirty="0">
              <a:latin typeface="Times" pitchFamily="2" charset="0"/>
            </a:rPr>
            <a:t>Artificial Intelligence</a:t>
          </a:r>
        </a:p>
      </dgm:t>
    </dgm:pt>
    <dgm:pt modelId="{661BE309-D51B-0A40-9E76-EB587BEB0272}" type="parTrans" cxnId="{466D65F4-0BD7-6E48-A4CC-22A862B4C3DE}">
      <dgm:prSet/>
      <dgm:spPr/>
      <dgm:t>
        <a:bodyPr/>
        <a:lstStyle/>
        <a:p>
          <a:endParaRPr lang="en-US" sz="1400"/>
        </a:p>
      </dgm:t>
    </dgm:pt>
    <dgm:pt modelId="{973853CC-7612-9F4D-BF91-359274C6C14A}" type="sibTrans" cxnId="{466D65F4-0BD7-6E48-A4CC-22A862B4C3DE}">
      <dgm:prSet/>
      <dgm:spPr/>
      <dgm:t>
        <a:bodyPr/>
        <a:lstStyle/>
        <a:p>
          <a:endParaRPr lang="en-US" sz="1400"/>
        </a:p>
      </dgm:t>
    </dgm:pt>
    <dgm:pt modelId="{89D1E54A-DABA-2340-9E78-6D8B17CF092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>
            <a:spcAft>
              <a:spcPct val="35000"/>
            </a:spcAft>
          </a:pPr>
          <a:r>
            <a:rPr lang="en-US" sz="1600" b="1" dirty="0">
              <a:latin typeface="Times" pitchFamily="2" charset="0"/>
            </a:rPr>
            <a:t>Machine Learning</a:t>
          </a:r>
        </a:p>
      </dgm:t>
    </dgm:pt>
    <dgm:pt modelId="{D6513180-603A-0445-8E0B-B3B252E54780}" type="parTrans" cxnId="{BE9C70F1-D241-BE4E-B5E1-0EDF89C557C4}">
      <dgm:prSet/>
      <dgm:spPr/>
      <dgm:t>
        <a:bodyPr/>
        <a:lstStyle/>
        <a:p>
          <a:endParaRPr lang="en-US" sz="1400"/>
        </a:p>
      </dgm:t>
    </dgm:pt>
    <dgm:pt modelId="{46BAB304-2AE0-8645-B05A-3169CFB64ECB}" type="sibTrans" cxnId="{BE9C70F1-D241-BE4E-B5E1-0EDF89C557C4}">
      <dgm:prSet/>
      <dgm:spPr/>
      <dgm:t>
        <a:bodyPr/>
        <a:lstStyle/>
        <a:p>
          <a:endParaRPr lang="en-US" sz="1400"/>
        </a:p>
      </dgm:t>
    </dgm:pt>
    <dgm:pt modelId="{D7AA7D27-9D8E-7A4F-82AF-5A70721CB799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 dirty="0">
              <a:latin typeface="Times" pitchFamily="2" charset="0"/>
            </a:rPr>
            <a:t>Deep Learning</a:t>
          </a:r>
        </a:p>
      </dgm:t>
    </dgm:pt>
    <dgm:pt modelId="{FF845653-76ED-0245-933D-6313EAE5E4D9}" type="parTrans" cxnId="{39FCC023-76C1-8147-ACE4-D9D9E270FDD5}">
      <dgm:prSet/>
      <dgm:spPr/>
      <dgm:t>
        <a:bodyPr/>
        <a:lstStyle/>
        <a:p>
          <a:endParaRPr lang="en-US" sz="1400"/>
        </a:p>
      </dgm:t>
    </dgm:pt>
    <dgm:pt modelId="{39F78BCC-9756-1749-B86D-49A8B744DBD3}" type="sibTrans" cxnId="{39FCC023-76C1-8147-ACE4-D9D9E270FDD5}">
      <dgm:prSet/>
      <dgm:spPr/>
      <dgm:t>
        <a:bodyPr/>
        <a:lstStyle/>
        <a:p>
          <a:endParaRPr lang="en-US" sz="1400"/>
        </a:p>
      </dgm:t>
    </dgm:pt>
    <dgm:pt modelId="{3BC9363F-284E-AE4B-A140-00AED6F69AA1}" type="pres">
      <dgm:prSet presAssocID="{5AD1BE81-36AF-DC4D-8237-43738AFD638E}" presName="Name0" presStyleCnt="0">
        <dgm:presLayoutVars>
          <dgm:chMax val="7"/>
          <dgm:resizeHandles val="exact"/>
        </dgm:presLayoutVars>
      </dgm:prSet>
      <dgm:spPr/>
    </dgm:pt>
    <dgm:pt modelId="{4C7C899F-650C-5445-8BE0-B7EEFA396585}" type="pres">
      <dgm:prSet presAssocID="{5AD1BE81-36AF-DC4D-8237-43738AFD638E}" presName="comp1" presStyleCnt="0"/>
      <dgm:spPr/>
    </dgm:pt>
    <dgm:pt modelId="{5CBB9FA4-15FA-9E4A-B88C-5E3B30758C56}" type="pres">
      <dgm:prSet presAssocID="{5AD1BE81-36AF-DC4D-8237-43738AFD638E}" presName="circle1" presStyleLbl="node1" presStyleIdx="0" presStyleCnt="3" custScaleX="113798"/>
      <dgm:spPr/>
    </dgm:pt>
    <dgm:pt modelId="{71FACAA1-58F5-E445-B683-4108D1F7D349}" type="pres">
      <dgm:prSet presAssocID="{5AD1BE81-36AF-DC4D-8237-43738AFD638E}" presName="c1text" presStyleLbl="node1" presStyleIdx="0" presStyleCnt="3">
        <dgm:presLayoutVars>
          <dgm:bulletEnabled val="1"/>
        </dgm:presLayoutVars>
      </dgm:prSet>
      <dgm:spPr/>
    </dgm:pt>
    <dgm:pt modelId="{7DFC746F-546F-9245-AA88-4C9F4C83CBB7}" type="pres">
      <dgm:prSet presAssocID="{5AD1BE81-36AF-DC4D-8237-43738AFD638E}" presName="comp2" presStyleCnt="0"/>
      <dgm:spPr/>
    </dgm:pt>
    <dgm:pt modelId="{E2D54CB6-0369-8040-9360-648EB869AF5F}" type="pres">
      <dgm:prSet presAssocID="{5AD1BE81-36AF-DC4D-8237-43738AFD638E}" presName="circle2" presStyleLbl="node1" presStyleIdx="1" presStyleCnt="3" custScaleX="124992" custScaleY="95757" custLinFactNeighborY="2429"/>
      <dgm:spPr/>
    </dgm:pt>
    <dgm:pt modelId="{9517AB6A-7211-3446-8857-63BF1222A8FD}" type="pres">
      <dgm:prSet presAssocID="{5AD1BE81-36AF-DC4D-8237-43738AFD638E}" presName="c2text" presStyleLbl="node1" presStyleIdx="1" presStyleCnt="3">
        <dgm:presLayoutVars>
          <dgm:bulletEnabled val="1"/>
        </dgm:presLayoutVars>
      </dgm:prSet>
      <dgm:spPr/>
    </dgm:pt>
    <dgm:pt modelId="{D5F2A641-D98E-4F4F-B46A-4EF612A135A3}" type="pres">
      <dgm:prSet presAssocID="{5AD1BE81-36AF-DC4D-8237-43738AFD638E}" presName="comp3" presStyleCnt="0"/>
      <dgm:spPr/>
    </dgm:pt>
    <dgm:pt modelId="{1E728D38-774B-4E4D-9C1F-6E99AADDD26B}" type="pres">
      <dgm:prSet presAssocID="{5AD1BE81-36AF-DC4D-8237-43738AFD638E}" presName="circle3" presStyleLbl="node1" presStyleIdx="2" presStyleCnt="3" custScaleX="94647" custScaleY="79832" custLinFactNeighborX="-780" custLinFactNeighborY="9246"/>
      <dgm:spPr/>
    </dgm:pt>
    <dgm:pt modelId="{CA3199FD-0ED6-ED48-9F59-8F957648B75F}" type="pres">
      <dgm:prSet presAssocID="{5AD1BE81-36AF-DC4D-8237-43738AFD638E}" presName="c3text" presStyleLbl="node1" presStyleIdx="2" presStyleCnt="3">
        <dgm:presLayoutVars>
          <dgm:bulletEnabled val="1"/>
        </dgm:presLayoutVars>
      </dgm:prSet>
      <dgm:spPr/>
    </dgm:pt>
  </dgm:ptLst>
  <dgm:cxnLst>
    <dgm:cxn modelId="{6882AA0C-E6FF-FA44-966E-DDF72F173272}" type="presOf" srcId="{5AD1BE81-36AF-DC4D-8237-43738AFD638E}" destId="{3BC9363F-284E-AE4B-A140-00AED6F69AA1}" srcOrd="0" destOrd="0" presId="urn:microsoft.com/office/officeart/2005/8/layout/venn2"/>
    <dgm:cxn modelId="{39FCC023-76C1-8147-ACE4-D9D9E270FDD5}" srcId="{5AD1BE81-36AF-DC4D-8237-43738AFD638E}" destId="{D7AA7D27-9D8E-7A4F-82AF-5A70721CB799}" srcOrd="2" destOrd="0" parTransId="{FF845653-76ED-0245-933D-6313EAE5E4D9}" sibTransId="{39F78BCC-9756-1749-B86D-49A8B744DBD3}"/>
    <dgm:cxn modelId="{E59FA426-1752-2E4D-8479-E0AA98FFA752}" type="presOf" srcId="{C25F913A-31ED-9B4C-9FC4-039F42692A16}" destId="{71FACAA1-58F5-E445-B683-4108D1F7D349}" srcOrd="1" destOrd="0" presId="urn:microsoft.com/office/officeart/2005/8/layout/venn2"/>
    <dgm:cxn modelId="{5E67032C-AB92-4A41-9EFB-699DBE8E5E3B}" type="presOf" srcId="{D7AA7D27-9D8E-7A4F-82AF-5A70721CB799}" destId="{1E728D38-774B-4E4D-9C1F-6E99AADDD26B}" srcOrd="0" destOrd="0" presId="urn:microsoft.com/office/officeart/2005/8/layout/venn2"/>
    <dgm:cxn modelId="{45E5C33F-7F77-4B4B-AA5A-80E46487A14C}" type="presOf" srcId="{C25F913A-31ED-9B4C-9FC4-039F42692A16}" destId="{5CBB9FA4-15FA-9E4A-B88C-5E3B30758C56}" srcOrd="0" destOrd="0" presId="urn:microsoft.com/office/officeart/2005/8/layout/venn2"/>
    <dgm:cxn modelId="{A3B8AEDE-2C4E-D84D-99C0-9C8DD75EFFC7}" type="presOf" srcId="{89D1E54A-DABA-2340-9E78-6D8B17CF0929}" destId="{9517AB6A-7211-3446-8857-63BF1222A8FD}" srcOrd="1" destOrd="0" presId="urn:microsoft.com/office/officeart/2005/8/layout/venn2"/>
    <dgm:cxn modelId="{2D3578EB-D5C2-CC4F-805D-B532BA919A10}" type="presOf" srcId="{89D1E54A-DABA-2340-9E78-6D8B17CF0929}" destId="{E2D54CB6-0369-8040-9360-648EB869AF5F}" srcOrd="0" destOrd="0" presId="urn:microsoft.com/office/officeart/2005/8/layout/venn2"/>
    <dgm:cxn modelId="{BE9C70F1-D241-BE4E-B5E1-0EDF89C557C4}" srcId="{5AD1BE81-36AF-DC4D-8237-43738AFD638E}" destId="{89D1E54A-DABA-2340-9E78-6D8B17CF0929}" srcOrd="1" destOrd="0" parTransId="{D6513180-603A-0445-8E0B-B3B252E54780}" sibTransId="{46BAB304-2AE0-8645-B05A-3169CFB64ECB}"/>
    <dgm:cxn modelId="{A2C85AF3-61FF-5842-AB43-14B3FE206125}" type="presOf" srcId="{D7AA7D27-9D8E-7A4F-82AF-5A70721CB799}" destId="{CA3199FD-0ED6-ED48-9F59-8F957648B75F}" srcOrd="1" destOrd="0" presId="urn:microsoft.com/office/officeart/2005/8/layout/venn2"/>
    <dgm:cxn modelId="{466D65F4-0BD7-6E48-A4CC-22A862B4C3DE}" srcId="{5AD1BE81-36AF-DC4D-8237-43738AFD638E}" destId="{C25F913A-31ED-9B4C-9FC4-039F42692A16}" srcOrd="0" destOrd="0" parTransId="{661BE309-D51B-0A40-9E76-EB587BEB0272}" sibTransId="{973853CC-7612-9F4D-BF91-359274C6C14A}"/>
    <dgm:cxn modelId="{B4396A24-FF9B-7044-B85B-37B9126BF9C8}" type="presParOf" srcId="{3BC9363F-284E-AE4B-A140-00AED6F69AA1}" destId="{4C7C899F-650C-5445-8BE0-B7EEFA396585}" srcOrd="0" destOrd="0" presId="urn:microsoft.com/office/officeart/2005/8/layout/venn2"/>
    <dgm:cxn modelId="{4BB812FF-C13C-BA4D-9161-210604FC1482}" type="presParOf" srcId="{4C7C899F-650C-5445-8BE0-B7EEFA396585}" destId="{5CBB9FA4-15FA-9E4A-B88C-5E3B30758C56}" srcOrd="0" destOrd="0" presId="urn:microsoft.com/office/officeart/2005/8/layout/venn2"/>
    <dgm:cxn modelId="{BFB0F18E-1D69-AE45-9E56-C946CB28074A}" type="presParOf" srcId="{4C7C899F-650C-5445-8BE0-B7EEFA396585}" destId="{71FACAA1-58F5-E445-B683-4108D1F7D349}" srcOrd="1" destOrd="0" presId="urn:microsoft.com/office/officeart/2005/8/layout/venn2"/>
    <dgm:cxn modelId="{ABFC7C28-7F44-3541-B75E-95F920F83A66}" type="presParOf" srcId="{3BC9363F-284E-AE4B-A140-00AED6F69AA1}" destId="{7DFC746F-546F-9245-AA88-4C9F4C83CBB7}" srcOrd="1" destOrd="0" presId="urn:microsoft.com/office/officeart/2005/8/layout/venn2"/>
    <dgm:cxn modelId="{9F920221-D331-4F43-914F-7CEF74D318E4}" type="presParOf" srcId="{7DFC746F-546F-9245-AA88-4C9F4C83CBB7}" destId="{E2D54CB6-0369-8040-9360-648EB869AF5F}" srcOrd="0" destOrd="0" presId="urn:microsoft.com/office/officeart/2005/8/layout/venn2"/>
    <dgm:cxn modelId="{B2802E0B-7621-7A4F-BF22-EE88F4E88A56}" type="presParOf" srcId="{7DFC746F-546F-9245-AA88-4C9F4C83CBB7}" destId="{9517AB6A-7211-3446-8857-63BF1222A8FD}" srcOrd="1" destOrd="0" presId="urn:microsoft.com/office/officeart/2005/8/layout/venn2"/>
    <dgm:cxn modelId="{8866990A-873A-D04E-94EE-DD814F43CA0D}" type="presParOf" srcId="{3BC9363F-284E-AE4B-A140-00AED6F69AA1}" destId="{D5F2A641-D98E-4F4F-B46A-4EF612A135A3}" srcOrd="2" destOrd="0" presId="urn:microsoft.com/office/officeart/2005/8/layout/venn2"/>
    <dgm:cxn modelId="{90ED90D1-1DE0-AA43-90B9-6C7AA655E77C}" type="presParOf" srcId="{D5F2A641-D98E-4F4F-B46A-4EF612A135A3}" destId="{1E728D38-774B-4E4D-9C1F-6E99AADDD26B}" srcOrd="0" destOrd="0" presId="urn:microsoft.com/office/officeart/2005/8/layout/venn2"/>
    <dgm:cxn modelId="{64D4E4AD-2ABC-E847-8BB9-A294692F15D2}" type="presParOf" srcId="{D5F2A641-D98E-4F4F-B46A-4EF612A135A3}" destId="{CA3199FD-0ED6-ED48-9F59-8F957648B75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B9FA4-15FA-9E4A-B88C-5E3B30758C56}">
      <dsp:nvSpPr>
        <dsp:cNvPr id="0" name=""/>
        <dsp:cNvSpPr/>
      </dsp:nvSpPr>
      <dsp:spPr>
        <a:xfrm>
          <a:off x="797534" y="0"/>
          <a:ext cx="6532930" cy="574081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" pitchFamily="2" charset="0"/>
            </a:rPr>
            <a:t>Artificial Intelligence</a:t>
          </a:r>
        </a:p>
        <a:p>
          <a:pPr marL="0" lvl="1" indent="-17145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Times" pitchFamily="2" charset="0"/>
            </a:rPr>
            <a:t>Imitating human intelligence and behavior</a:t>
          </a:r>
        </a:p>
      </dsp:txBody>
      <dsp:txXfrm>
        <a:off x="2922370" y="287040"/>
        <a:ext cx="2283259" cy="861121"/>
      </dsp:txXfrm>
    </dsp:sp>
    <dsp:sp modelId="{E2D54CB6-0369-8040-9360-648EB869AF5F}">
      <dsp:nvSpPr>
        <dsp:cNvPr id="0" name=""/>
        <dsp:cNvSpPr/>
      </dsp:nvSpPr>
      <dsp:spPr>
        <a:xfrm>
          <a:off x="1373166" y="1617890"/>
          <a:ext cx="5381667" cy="41229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" pitchFamily="2" charset="0"/>
            </a:rPr>
            <a:t>Machine Learning</a:t>
          </a:r>
        </a:p>
        <a:p>
          <a:pPr marL="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kern="1200" dirty="0">
              <a:latin typeface="Times" pitchFamily="2" charset="0"/>
            </a:rPr>
            <a:t>Algorithms and approaches enable computers to learn and improve from experience (data) over time</a:t>
          </a:r>
        </a:p>
      </dsp:txBody>
      <dsp:txXfrm>
        <a:off x="2810071" y="1875572"/>
        <a:ext cx="2507857" cy="773048"/>
      </dsp:txXfrm>
    </dsp:sp>
    <dsp:sp modelId="{1E728D38-774B-4E4D-9C1F-6E99AADDD26B}">
      <dsp:nvSpPr>
        <dsp:cNvPr id="0" name=""/>
        <dsp:cNvSpPr/>
      </dsp:nvSpPr>
      <dsp:spPr>
        <a:xfrm>
          <a:off x="2683234" y="3425256"/>
          <a:ext cx="2716753" cy="2291502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" pitchFamily="2" charset="0"/>
            </a:rPr>
            <a:t>Deep Learning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Times" pitchFamily="2" charset="0"/>
            </a:rPr>
            <a:t>Subset of ML techniques based on artificial neural networks</a:t>
          </a:r>
        </a:p>
      </dsp:txBody>
      <dsp:txXfrm>
        <a:off x="3081093" y="3998131"/>
        <a:ext cx="1921034" cy="11457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B9FA4-15FA-9E4A-B88C-5E3B30758C56}">
      <dsp:nvSpPr>
        <dsp:cNvPr id="0" name=""/>
        <dsp:cNvSpPr/>
      </dsp:nvSpPr>
      <dsp:spPr>
        <a:xfrm>
          <a:off x="797534" y="0"/>
          <a:ext cx="6532930" cy="574081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" pitchFamily="2" charset="0"/>
            </a:rPr>
            <a:t>Artificial Intelligence</a:t>
          </a:r>
        </a:p>
        <a:p>
          <a:pPr marL="0" lvl="1" indent="-17145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Times" pitchFamily="2" charset="0"/>
            </a:rPr>
            <a:t>Imitating human intelligence and behavior</a:t>
          </a:r>
        </a:p>
      </dsp:txBody>
      <dsp:txXfrm>
        <a:off x="2922370" y="287040"/>
        <a:ext cx="2283259" cy="861121"/>
      </dsp:txXfrm>
    </dsp:sp>
    <dsp:sp modelId="{E2D54CB6-0369-8040-9360-648EB869AF5F}">
      <dsp:nvSpPr>
        <dsp:cNvPr id="0" name=""/>
        <dsp:cNvSpPr/>
      </dsp:nvSpPr>
      <dsp:spPr>
        <a:xfrm>
          <a:off x="1373166" y="1617890"/>
          <a:ext cx="5381667" cy="41229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" pitchFamily="2" charset="0"/>
            </a:rPr>
            <a:t>Machine Learning</a:t>
          </a:r>
        </a:p>
        <a:p>
          <a:pPr marL="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kern="1200" dirty="0">
              <a:latin typeface="Times" pitchFamily="2" charset="0"/>
            </a:rPr>
            <a:t>Algorithms and approaches enable computers to learn and improve from experience (data) over time</a:t>
          </a:r>
        </a:p>
      </dsp:txBody>
      <dsp:txXfrm>
        <a:off x="2810071" y="1875572"/>
        <a:ext cx="2507857" cy="773048"/>
      </dsp:txXfrm>
    </dsp:sp>
    <dsp:sp modelId="{1E728D38-774B-4E4D-9C1F-6E99AADDD26B}">
      <dsp:nvSpPr>
        <dsp:cNvPr id="0" name=""/>
        <dsp:cNvSpPr/>
      </dsp:nvSpPr>
      <dsp:spPr>
        <a:xfrm>
          <a:off x="2683234" y="3425256"/>
          <a:ext cx="2716753" cy="2291502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" pitchFamily="2" charset="0"/>
            </a:rPr>
            <a:t>Deep Learning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Times" pitchFamily="2" charset="0"/>
            </a:rPr>
            <a:t>Subset of ML techniques based on artificial neural networks</a:t>
          </a:r>
        </a:p>
      </dsp:txBody>
      <dsp:txXfrm>
        <a:off x="3081093" y="3998131"/>
        <a:ext cx="1921034" cy="11457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B9FA4-15FA-9E4A-B88C-5E3B30758C56}">
      <dsp:nvSpPr>
        <dsp:cNvPr id="0" name=""/>
        <dsp:cNvSpPr/>
      </dsp:nvSpPr>
      <dsp:spPr>
        <a:xfrm>
          <a:off x="797534" y="0"/>
          <a:ext cx="6532930" cy="574081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" pitchFamily="2" charset="0"/>
            </a:rPr>
            <a:t>Artificial Intelligence</a:t>
          </a:r>
        </a:p>
        <a:p>
          <a:pPr marL="0" lvl="1" indent="-17145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Times" pitchFamily="2" charset="0"/>
            </a:rPr>
            <a:t>Imitating human intelligence and behavior</a:t>
          </a:r>
        </a:p>
      </dsp:txBody>
      <dsp:txXfrm>
        <a:off x="2922370" y="287040"/>
        <a:ext cx="2283259" cy="861121"/>
      </dsp:txXfrm>
    </dsp:sp>
    <dsp:sp modelId="{E2D54CB6-0369-8040-9360-648EB869AF5F}">
      <dsp:nvSpPr>
        <dsp:cNvPr id="0" name=""/>
        <dsp:cNvSpPr/>
      </dsp:nvSpPr>
      <dsp:spPr>
        <a:xfrm>
          <a:off x="1373166" y="1617890"/>
          <a:ext cx="5381667" cy="41229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" pitchFamily="2" charset="0"/>
            </a:rPr>
            <a:t>Machine Learning</a:t>
          </a:r>
        </a:p>
        <a:p>
          <a:pPr marL="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kern="1200" dirty="0">
              <a:latin typeface="Times" pitchFamily="2" charset="0"/>
            </a:rPr>
            <a:t>Algorithms and approaches enable computers to learn and improve from experience (data) over time</a:t>
          </a:r>
        </a:p>
      </dsp:txBody>
      <dsp:txXfrm>
        <a:off x="2810071" y="1875572"/>
        <a:ext cx="2507857" cy="773048"/>
      </dsp:txXfrm>
    </dsp:sp>
    <dsp:sp modelId="{1E728D38-774B-4E4D-9C1F-6E99AADDD26B}">
      <dsp:nvSpPr>
        <dsp:cNvPr id="0" name=""/>
        <dsp:cNvSpPr/>
      </dsp:nvSpPr>
      <dsp:spPr>
        <a:xfrm>
          <a:off x="2683234" y="3425256"/>
          <a:ext cx="2716753" cy="2291502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" pitchFamily="2" charset="0"/>
            </a:rPr>
            <a:t>Deep Learning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Times" pitchFamily="2" charset="0"/>
            </a:rPr>
            <a:t>Subset of ML techniques based on artificial neural networks</a:t>
          </a:r>
        </a:p>
      </dsp:txBody>
      <dsp:txXfrm>
        <a:off x="3081093" y="3998131"/>
        <a:ext cx="1921034" cy="11457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B9FA4-15FA-9E4A-B88C-5E3B30758C56}">
      <dsp:nvSpPr>
        <dsp:cNvPr id="0" name=""/>
        <dsp:cNvSpPr/>
      </dsp:nvSpPr>
      <dsp:spPr>
        <a:xfrm>
          <a:off x="-235718" y="264295"/>
          <a:ext cx="3888147" cy="341671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" pitchFamily="2" charset="0"/>
            </a:rPr>
            <a:t>Artificial Intelligence</a:t>
          </a:r>
        </a:p>
      </dsp:txBody>
      <dsp:txXfrm>
        <a:off x="1028901" y="435130"/>
        <a:ext cx="1358907" cy="512506"/>
      </dsp:txXfrm>
    </dsp:sp>
    <dsp:sp modelId="{E2D54CB6-0369-8040-9360-648EB869AF5F}">
      <dsp:nvSpPr>
        <dsp:cNvPr id="0" name=""/>
        <dsp:cNvSpPr/>
      </dsp:nvSpPr>
      <dsp:spPr>
        <a:xfrm>
          <a:off x="106874" y="1235080"/>
          <a:ext cx="3202960" cy="2453804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" pitchFamily="2" charset="0"/>
            </a:rPr>
            <a:t>Machine Learning</a:t>
          </a:r>
        </a:p>
      </dsp:txBody>
      <dsp:txXfrm>
        <a:off x="962065" y="1388443"/>
        <a:ext cx="1492579" cy="460088"/>
      </dsp:txXfrm>
    </dsp:sp>
    <dsp:sp modelId="{1E728D38-774B-4E4D-9C1F-6E99AADDD26B}">
      <dsp:nvSpPr>
        <dsp:cNvPr id="0" name=""/>
        <dsp:cNvSpPr/>
      </dsp:nvSpPr>
      <dsp:spPr>
        <a:xfrm>
          <a:off x="886576" y="2302875"/>
          <a:ext cx="1616906" cy="1363813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" pitchFamily="2" charset="0"/>
            </a:rPr>
            <a:t>Deep Learning</a:t>
          </a:r>
        </a:p>
      </dsp:txBody>
      <dsp:txXfrm>
        <a:off x="1123366" y="2643828"/>
        <a:ext cx="1143325" cy="6819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B9FA4-15FA-9E4A-B88C-5E3B30758C56}">
      <dsp:nvSpPr>
        <dsp:cNvPr id="0" name=""/>
        <dsp:cNvSpPr/>
      </dsp:nvSpPr>
      <dsp:spPr>
        <a:xfrm>
          <a:off x="-235718" y="264295"/>
          <a:ext cx="3888147" cy="341671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" pitchFamily="2" charset="0"/>
            </a:rPr>
            <a:t>Artificial Intelligence</a:t>
          </a:r>
        </a:p>
      </dsp:txBody>
      <dsp:txXfrm>
        <a:off x="1028901" y="435130"/>
        <a:ext cx="1358907" cy="512506"/>
      </dsp:txXfrm>
    </dsp:sp>
    <dsp:sp modelId="{E2D54CB6-0369-8040-9360-648EB869AF5F}">
      <dsp:nvSpPr>
        <dsp:cNvPr id="0" name=""/>
        <dsp:cNvSpPr/>
      </dsp:nvSpPr>
      <dsp:spPr>
        <a:xfrm>
          <a:off x="106874" y="1235080"/>
          <a:ext cx="3202960" cy="2453804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" pitchFamily="2" charset="0"/>
            </a:rPr>
            <a:t>Machine Learning</a:t>
          </a:r>
        </a:p>
      </dsp:txBody>
      <dsp:txXfrm>
        <a:off x="962065" y="1388443"/>
        <a:ext cx="1492579" cy="460088"/>
      </dsp:txXfrm>
    </dsp:sp>
    <dsp:sp modelId="{1E728D38-774B-4E4D-9C1F-6E99AADDD26B}">
      <dsp:nvSpPr>
        <dsp:cNvPr id="0" name=""/>
        <dsp:cNvSpPr/>
      </dsp:nvSpPr>
      <dsp:spPr>
        <a:xfrm>
          <a:off x="886576" y="2302875"/>
          <a:ext cx="1616906" cy="1363813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" pitchFamily="2" charset="0"/>
            </a:rPr>
            <a:t>Deep Learning</a:t>
          </a:r>
        </a:p>
      </dsp:txBody>
      <dsp:txXfrm>
        <a:off x="1123366" y="2643828"/>
        <a:ext cx="1143325" cy="681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23F04-FAE9-DB4E-806F-D16CF0E9D1E7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B7B92-DAF8-D147-80C2-EF812B59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6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think of machine learning as a field of study that gives computers the ability to learn from data without being explicitly programmed.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B7B92-DAF8-D147-80C2-EF812B597C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56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="1" dirty="0"/>
              <a:t>Speech Recognition</a:t>
            </a:r>
          </a:p>
          <a:p>
            <a:pPr marL="228600" indent="-228600">
              <a:buAutoNum type="arabicPeriod"/>
            </a:pPr>
            <a:r>
              <a:rPr lang="en-US" b="1"/>
              <a:t>Recommendation </a:t>
            </a:r>
            <a:r>
              <a:rPr lang="en-US" b="1" dirty="0"/>
              <a:t>Engine</a:t>
            </a:r>
          </a:p>
          <a:p>
            <a:r>
              <a:rPr lang="en-US" b="1" dirty="0"/>
              <a:t>3. Chatbot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B7B92-DAF8-D147-80C2-EF812B597C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2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NewRomanPSMT"/>
              </a:rPr>
              <a:t>Machine Learning systems can be classified according to the amount and type of supervision they get during training. There are four major categories: supervised learning, unsupervised learning, </a:t>
            </a:r>
            <a:r>
              <a:rPr lang="en-US" sz="1800" dirty="0" err="1">
                <a:effectLst/>
                <a:latin typeface="TimesNewRomanPSMT"/>
              </a:rPr>
              <a:t>semisupervised</a:t>
            </a:r>
            <a:r>
              <a:rPr lang="en-US" sz="1800" dirty="0">
                <a:effectLst/>
                <a:latin typeface="TimesNewRomanPSMT"/>
              </a:rPr>
              <a:t> learning, and Reinforcement Learning.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B7B92-DAF8-D147-80C2-EF812B597C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20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NewRomanPSMT"/>
              </a:rPr>
              <a:t>Machine Learning systems can be classified according to the amount and type of supervision they get during training. There are four major categories: supervised learning, unsupervised learning, </a:t>
            </a:r>
            <a:r>
              <a:rPr lang="en-US" sz="1800" dirty="0" err="1">
                <a:effectLst/>
                <a:latin typeface="TimesNewRomanPSMT"/>
              </a:rPr>
              <a:t>semisupervised</a:t>
            </a:r>
            <a:r>
              <a:rPr lang="en-US" sz="1800" dirty="0">
                <a:effectLst/>
                <a:latin typeface="TimesNewRomanPSMT"/>
              </a:rPr>
              <a:t> learning, and Reinforcement Learning.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B7B92-DAF8-D147-80C2-EF812B597C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0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NewRomanPSMT"/>
              </a:rPr>
              <a:t>Machine Learning systems can be classified according to the amount and type of supervision they get during training. There are four major categories: supervised learning, unsupervised learning, </a:t>
            </a:r>
            <a:r>
              <a:rPr lang="en-US" sz="1800" dirty="0" err="1">
                <a:effectLst/>
                <a:latin typeface="TimesNewRomanPSMT"/>
              </a:rPr>
              <a:t>semisupervised</a:t>
            </a:r>
            <a:r>
              <a:rPr lang="en-US" sz="1800" dirty="0">
                <a:effectLst/>
                <a:latin typeface="TimesNewRomanPSMT"/>
              </a:rPr>
              <a:t> learning, and Reinforcement Learning.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B7B92-DAF8-D147-80C2-EF812B597C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80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B7B92-DAF8-D147-80C2-EF812B597C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50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B7B92-DAF8-D147-80C2-EF812B597C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7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6BF1-80C6-5DC6-F2EF-186EECF39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C6EFD-23EF-2E7C-190F-A46DC4D73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DBFDEB-B72E-A62F-3597-FAB6202C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A8EBE0-53BB-F2A9-7161-A5716EFB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41842"/>
            <a:ext cx="2743200" cy="579633"/>
          </a:xfrm>
        </p:spPr>
        <p:txBody>
          <a:bodyPr/>
          <a:lstStyle/>
          <a:p>
            <a:fld id="{BB9A4F90-7A82-7844-BE50-1834A43DB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3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CE7E-6A96-FC3D-2D35-8EBBAD3E1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B2462-017A-D7FF-E031-0C7D1A42A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BC085-BC03-6E76-365B-770E6AA8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A3EBC-34BC-4D62-DAD0-CDFA2063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picture containing circle&#10;&#10;Description automatically generated">
            <a:extLst>
              <a:ext uri="{FF2B5EF4-FFF2-40B4-BE49-F238E27FC236}">
                <a16:creationId xmlns:a16="http://schemas.microsoft.com/office/drawing/2014/main" id="{437533D3-E6E6-A6C9-DE99-909A65A105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165" y="6202848"/>
            <a:ext cx="48006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1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3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81C6-9039-BEF1-847B-DA48ACE20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A3499-1A0B-21EE-8C7C-B0A982648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3116-B001-BAD4-3566-E1A27037B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CS-3510: Design and Analysis of Algorithms   |   Summer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44668-499D-632E-FAA7-4D8CE170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ircle&#10;&#10;Description automatically generated">
            <a:extLst>
              <a:ext uri="{FF2B5EF4-FFF2-40B4-BE49-F238E27FC236}">
                <a16:creationId xmlns:a16="http://schemas.microsoft.com/office/drawing/2014/main" id="{CD78933B-8257-A4B0-FF83-A1D0DCA3C7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165" y="6202848"/>
            <a:ext cx="48006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7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3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F9DDA-00A0-C61D-5ADF-7A9B5EB5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CS-3510: Design and Analysis of Algorithms   |   Summer 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548E7-F03E-D6DA-DBFD-5B319F3AE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0B134-A2FF-F2B2-F978-337F82F28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297EC-556A-45FB-959A-2024E1E99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CC8B4-D0AE-5595-5597-60F79F75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circle&#10;&#10;Description automatically generated">
            <a:extLst>
              <a:ext uri="{FF2B5EF4-FFF2-40B4-BE49-F238E27FC236}">
                <a16:creationId xmlns:a16="http://schemas.microsoft.com/office/drawing/2014/main" id="{A9F6234F-3082-7CBE-78C2-0BD8FF2283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165" y="6202848"/>
            <a:ext cx="48006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0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3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A89EAC-450A-39B0-403C-C8C879836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CS-3510: Design and Analysis of Algorithms   |   Summer 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8414CF-333A-4B49-2888-12EB782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F37A2-E109-027D-2C09-32684D863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B4506-47EB-263A-B6C7-97D214E5D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BA9AD0-B93B-9D61-BF89-BDDF6D3B53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7B95F-4B7B-76A2-1165-A15BF0CE2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50FEE-0282-A56A-EF67-C3FE051F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circle&#10;&#10;Description automatically generated">
            <a:extLst>
              <a:ext uri="{FF2B5EF4-FFF2-40B4-BE49-F238E27FC236}">
                <a16:creationId xmlns:a16="http://schemas.microsoft.com/office/drawing/2014/main" id="{015A14D0-9986-51ED-34BD-E2B392A39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165" y="6202848"/>
            <a:ext cx="48006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5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3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B5896-759F-AD15-A06E-E56201FE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CS-3510: Design and Analysis of Algorithms   |   Summer 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2AE0B-4DD4-5CBD-BEEA-0D5034AC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E81D3-BAB5-5B89-45A3-65E19727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circle&#10;&#10;Description automatically generated">
            <a:extLst>
              <a:ext uri="{FF2B5EF4-FFF2-40B4-BE49-F238E27FC236}">
                <a16:creationId xmlns:a16="http://schemas.microsoft.com/office/drawing/2014/main" id="{89B3289F-00A5-7719-6F0B-253D20BB6E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165" y="6202848"/>
            <a:ext cx="48006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3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CFD69B-8F3E-4087-386D-6F331E50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CS-3510: Design and Analysis of Algorithms   |   Summer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9FF6F-9D6F-9C3A-2368-5DEFACFA4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ircle&#10;&#10;Description automatically generated">
            <a:extLst>
              <a:ext uri="{FF2B5EF4-FFF2-40B4-BE49-F238E27FC236}">
                <a16:creationId xmlns:a16="http://schemas.microsoft.com/office/drawing/2014/main" id="{502EC1E6-1AEF-8C9A-DFEF-E4BBD9E57D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165" y="6202848"/>
            <a:ext cx="48006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6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C5D39-DB93-7974-8ADA-216242B3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406"/>
          </a:xfrm>
          <a:prstGeom prst="rect">
            <a:avLst/>
          </a:prstGeom>
          <a:ln cmpd="sng"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784406"/>
                      <a:gd name="connsiteX1" fmla="*/ 10515600 w 10515600"/>
                      <a:gd name="connsiteY1" fmla="*/ 0 h 784406"/>
                      <a:gd name="connsiteX2" fmla="*/ 10515600 w 10515600"/>
                      <a:gd name="connsiteY2" fmla="*/ 784406 h 784406"/>
                      <a:gd name="connsiteX3" fmla="*/ 0 w 10515600"/>
                      <a:gd name="connsiteY3" fmla="*/ 784406 h 784406"/>
                      <a:gd name="connsiteX4" fmla="*/ 0 w 10515600"/>
                      <a:gd name="connsiteY4" fmla="*/ 0 h 784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15600" h="784406" fill="none" extrusionOk="0">
                        <a:moveTo>
                          <a:pt x="0" y="0"/>
                        </a:moveTo>
                        <a:cubicBezTo>
                          <a:pt x="1336723" y="-49533"/>
                          <a:pt x="5786221" y="-14809"/>
                          <a:pt x="10515600" y="0"/>
                        </a:cubicBezTo>
                        <a:cubicBezTo>
                          <a:pt x="10471951" y="354116"/>
                          <a:pt x="10522751" y="437981"/>
                          <a:pt x="10515600" y="784406"/>
                        </a:cubicBezTo>
                        <a:cubicBezTo>
                          <a:pt x="5888664" y="736175"/>
                          <a:pt x="3324145" y="868861"/>
                          <a:pt x="0" y="784406"/>
                        </a:cubicBezTo>
                        <a:cubicBezTo>
                          <a:pt x="-7051" y="702914"/>
                          <a:pt x="49170" y="379706"/>
                          <a:pt x="0" y="0"/>
                        </a:cubicBezTo>
                        <a:close/>
                      </a:path>
                      <a:path w="10515600" h="784406" stroke="0" extrusionOk="0">
                        <a:moveTo>
                          <a:pt x="0" y="0"/>
                        </a:moveTo>
                        <a:cubicBezTo>
                          <a:pt x="2385074" y="118645"/>
                          <a:pt x="7736396" y="116012"/>
                          <a:pt x="10515600" y="0"/>
                        </a:cubicBezTo>
                        <a:cubicBezTo>
                          <a:pt x="10462362" y="276811"/>
                          <a:pt x="10557120" y="555303"/>
                          <a:pt x="10515600" y="784406"/>
                        </a:cubicBezTo>
                        <a:cubicBezTo>
                          <a:pt x="8570514" y="919006"/>
                          <a:pt x="4733866" y="627210"/>
                          <a:pt x="0" y="784406"/>
                        </a:cubicBezTo>
                        <a:cubicBezTo>
                          <a:pt x="29735" y="490519"/>
                          <a:pt x="57376" y="24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931A7-1A50-3ACF-E1E3-8F1051385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32411"/>
            <a:ext cx="10515600" cy="467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7BF1E-C1C9-73E8-E196-3D64CE150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41842"/>
            <a:ext cx="7644618" cy="5796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Times" pitchFamily="2" charset="0"/>
              </a:defRPr>
            </a:lvl1pPr>
          </a:lstStyle>
          <a:p>
            <a:r>
              <a:rPr lang="en-US" dirty="0"/>
              <a:t>              Introduction to Machine Learning | Shahrokh Shahi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2BFC5-8BAF-B13A-7972-59A4E4A96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41842"/>
            <a:ext cx="2743200" cy="5796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A4F90-7A82-7844-BE50-1834A43DBF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12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imeline_of_artificial_intelligence" TargetMode="External"/><Relationship Id="rId3" Type="http://schemas.openxmlformats.org/officeDocument/2006/relationships/diagramLayout" Target="../diagrams/layout4.xml"/><Relationship Id="rId7" Type="http://schemas.openxmlformats.org/officeDocument/2006/relationships/hyperlink" Target="https://en.wikipedia.org/wiki/Timeline_of_machine_learning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imeline_of_artificial_intelligence" TargetMode="External"/><Relationship Id="rId3" Type="http://schemas.openxmlformats.org/officeDocument/2006/relationships/diagramLayout" Target="../diagrams/layout5.xml"/><Relationship Id="rId7" Type="http://schemas.openxmlformats.org/officeDocument/2006/relationships/hyperlink" Target="https://en.wikipedia.org/wiki/Timeline_of_machine_learning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slideshare.net/awahid/big-data-and-machine-learning-for-businesse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datasets/real_world.html#california-housing-datase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datasets/toy_dataset.html#iris-dataset" TargetMode="External"/><Relationship Id="rId2" Type="http://schemas.openxmlformats.org/officeDocument/2006/relationships/hyperlink" Target="https://www.tensorflow.org/datasets/catalog/overview#image_classification_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datasets/catalog/fashion_mnist" TargetMode="External"/><Relationship Id="rId2" Type="http://schemas.openxmlformats.org/officeDocument/2006/relationships/hyperlink" Target="https://www.tensorflow.org/datasets/catalog/mnis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datasets/toy_dataset.html#iris-dataset" TargetMode="External"/><Relationship Id="rId2" Type="http://schemas.openxmlformats.org/officeDocument/2006/relationships/hyperlink" Target="https://scikit-learn.org/stable/datasets/real_world.html#california-housing-datas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olab.research.google.com/drive/1lXJbbyAEiuvSENdfRzQcwpm0XSZpqNmY?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datasets/real_world.html#california-housing-datase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oloclub.github.io/cse6242-2023spring-campus/" TargetMode="External"/><Relationship Id="rId7" Type="http://schemas.openxmlformats.org/officeDocument/2006/relationships/image" Target="../media/image27.jpeg"/><Relationship Id="rId2" Type="http://schemas.openxmlformats.org/officeDocument/2006/relationships/hyperlink" Target="https://d3j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s.google.com/machine-learning/crash-course" TargetMode="External"/><Relationship Id="rId3" Type="http://schemas.openxmlformats.org/officeDocument/2006/relationships/hyperlink" Target="https://www.kaggle.com/datasets" TargetMode="External"/><Relationship Id="rId7" Type="http://schemas.openxmlformats.org/officeDocument/2006/relationships/hyperlink" Target="https://www.coursera.org/specializations/machine-learning-introduction" TargetMode="External"/><Relationship Id="rId2" Type="http://schemas.openxmlformats.org/officeDocument/2006/relationships/hyperlink" Target="http://archive.ics.uci.edu/ml/index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mscs.gatech.edu/cs-7641-machine-learning" TargetMode="External"/><Relationship Id="rId5" Type="http://schemas.openxmlformats.org/officeDocument/2006/relationships/hyperlink" Target="https://en.wikipedia.org/wiki/List_of_datasets_for_machine-learning_research" TargetMode="External"/><Relationship Id="rId10" Type="http://schemas.openxmlformats.org/officeDocument/2006/relationships/hyperlink" Target="https://machinelearningmastery.com/" TargetMode="External"/><Relationship Id="rId4" Type="http://schemas.openxmlformats.org/officeDocument/2006/relationships/hyperlink" Target="https://registry.opendata.aws/" TargetMode="External"/><Relationship Id="rId9" Type="http://schemas.openxmlformats.org/officeDocument/2006/relationships/hyperlink" Target="https://towardsdatascience.com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5214-4616-75E1-097E-80CB4A0E5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971" y="640079"/>
            <a:ext cx="10909005" cy="112609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" pitchFamily="2" charset="0"/>
                <a:cs typeface="Microsoft Sans Serif" panose="020B0604020202020204" pitchFamily="34" charset="0"/>
              </a:rPr>
              <a:t>Introduction to 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EBA7B-43D3-D605-D34A-1AF642F5B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971" y="3303296"/>
            <a:ext cx="10909005" cy="287443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" pitchFamily="2" charset="0"/>
              </a:rPr>
              <a:t>Shahrokh Shahi</a:t>
            </a:r>
          </a:p>
          <a:p>
            <a:r>
              <a:rPr lang="en-US" sz="3200" dirty="0">
                <a:latin typeface="Times" pitchFamily="2" charset="0"/>
              </a:rPr>
              <a:t>PhD in Computer Science, CSE</a:t>
            </a:r>
          </a:p>
          <a:p>
            <a:endParaRPr lang="en-US" sz="3200" dirty="0">
              <a:latin typeface="Times" pitchFamily="2" charset="0"/>
            </a:endParaRPr>
          </a:p>
          <a:p>
            <a:r>
              <a:rPr lang="en-US" sz="3200" dirty="0">
                <a:latin typeface="Times" pitchFamily="2" charset="0"/>
              </a:rPr>
              <a:t>Georgia Institute of Technology</a:t>
            </a:r>
          </a:p>
          <a:p>
            <a:r>
              <a:rPr lang="en-US" sz="3200" dirty="0">
                <a:latin typeface="Times" pitchFamily="2" charset="0"/>
              </a:rPr>
              <a:t>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AD817D-4722-055F-749B-5FE9C162F4AB}"/>
              </a:ext>
            </a:extLst>
          </p:cNvPr>
          <p:cNvSpPr txBox="1">
            <a:spLocks/>
          </p:cNvSpPr>
          <p:nvPr/>
        </p:nvSpPr>
        <p:spPr>
          <a:xfrm>
            <a:off x="839971" y="1854299"/>
            <a:ext cx="10909005" cy="767943"/>
          </a:xfrm>
          <a:prstGeom prst="rect">
            <a:avLst/>
          </a:prstGeom>
          <a:solidFill>
            <a:schemeClr val="tx1"/>
          </a:solidFill>
          <a:ln cmpd="sng"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784406"/>
                      <a:gd name="connsiteX1" fmla="*/ 10515600 w 10515600"/>
                      <a:gd name="connsiteY1" fmla="*/ 0 h 784406"/>
                      <a:gd name="connsiteX2" fmla="*/ 10515600 w 10515600"/>
                      <a:gd name="connsiteY2" fmla="*/ 784406 h 784406"/>
                      <a:gd name="connsiteX3" fmla="*/ 0 w 10515600"/>
                      <a:gd name="connsiteY3" fmla="*/ 784406 h 784406"/>
                      <a:gd name="connsiteX4" fmla="*/ 0 w 10515600"/>
                      <a:gd name="connsiteY4" fmla="*/ 0 h 784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15600" h="784406" fill="none" extrusionOk="0">
                        <a:moveTo>
                          <a:pt x="0" y="0"/>
                        </a:moveTo>
                        <a:cubicBezTo>
                          <a:pt x="1336723" y="-49533"/>
                          <a:pt x="5786221" y="-14809"/>
                          <a:pt x="10515600" y="0"/>
                        </a:cubicBezTo>
                        <a:cubicBezTo>
                          <a:pt x="10471951" y="354116"/>
                          <a:pt x="10522751" y="437981"/>
                          <a:pt x="10515600" y="784406"/>
                        </a:cubicBezTo>
                        <a:cubicBezTo>
                          <a:pt x="5888664" y="736175"/>
                          <a:pt x="3324145" y="868861"/>
                          <a:pt x="0" y="784406"/>
                        </a:cubicBezTo>
                        <a:cubicBezTo>
                          <a:pt x="-7051" y="702914"/>
                          <a:pt x="49170" y="379706"/>
                          <a:pt x="0" y="0"/>
                        </a:cubicBezTo>
                        <a:close/>
                      </a:path>
                      <a:path w="10515600" h="784406" stroke="0" extrusionOk="0">
                        <a:moveTo>
                          <a:pt x="0" y="0"/>
                        </a:moveTo>
                        <a:cubicBezTo>
                          <a:pt x="2385074" y="118645"/>
                          <a:pt x="7736396" y="116012"/>
                          <a:pt x="10515600" y="0"/>
                        </a:cubicBezTo>
                        <a:cubicBezTo>
                          <a:pt x="10462362" y="276811"/>
                          <a:pt x="10557120" y="555303"/>
                          <a:pt x="10515600" y="784406"/>
                        </a:cubicBezTo>
                        <a:cubicBezTo>
                          <a:pt x="8570514" y="919006"/>
                          <a:pt x="4733866" y="627210"/>
                          <a:pt x="0" y="784406"/>
                        </a:cubicBezTo>
                        <a:cubicBezTo>
                          <a:pt x="29735" y="490519"/>
                          <a:pt x="57376" y="24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Times" pitchFamily="2" charset="0"/>
                <a:cs typeface="Microsoft Sans Serif" panose="020B0604020202020204" pitchFamily="34" charset="0"/>
              </a:rPr>
              <a:t>Hands-On Crash Course!</a:t>
            </a:r>
          </a:p>
        </p:txBody>
      </p:sp>
    </p:spTree>
    <p:extLst>
      <p:ext uri="{BB962C8B-B14F-4D97-AF65-F5344CB8AC3E}">
        <p14:creationId xmlns:p14="http://schemas.microsoft.com/office/powerpoint/2010/main" val="2468747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Buzzwords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2411"/>
            <a:ext cx="4475921" cy="467449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Artificial Intelligence (AI): </a:t>
            </a:r>
            <a:r>
              <a:rPr lang="en-US" dirty="0"/>
              <a:t>Simulation of human intelligence in machines to perform tasks that would naturally need human cognitive function, e.g., learning and perception, decision-making.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Machine Learning (ML): </a:t>
            </a:r>
            <a:r>
              <a:rPr lang="en-US" dirty="0"/>
              <a:t>A branch of AI that focuses on allowing computer systems to learn and improve over time.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Deep Learning (DL): </a:t>
            </a:r>
            <a:r>
              <a:rPr lang="en-US" dirty="0"/>
              <a:t>A subset of ML approaches based on artificial neural networks (ANN)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CB69508-A6B3-4C4E-A5EC-64A16DE8CEA2}"/>
              </a:ext>
            </a:extLst>
          </p:cNvPr>
          <p:cNvGraphicFramePr/>
          <p:nvPr/>
        </p:nvGraphicFramePr>
        <p:xfrm>
          <a:off x="4567744" y="980661"/>
          <a:ext cx="8128000" cy="574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3868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Buzzwords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2411"/>
            <a:ext cx="4475921" cy="467449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Artificial Intelligence (AI): </a:t>
            </a:r>
            <a:r>
              <a:rPr lang="en-US" dirty="0"/>
              <a:t>Simulation of human intelligence in machines to perform tasks that would naturally need human cognitive function, e.g., learning and perception, decision-making.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Machine Learning (ML): </a:t>
            </a:r>
            <a:r>
              <a:rPr lang="en-US" dirty="0"/>
              <a:t>A branch of AI that focuses on allowing computer systems to learn and improve over time.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Deep Learning (DL): </a:t>
            </a:r>
            <a:r>
              <a:rPr lang="en-US" dirty="0"/>
              <a:t>A subset of ML approaches based on artificial neural networks (ANN)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88860C9-B981-4C89-84E8-0E01AD08C4EE}"/>
              </a:ext>
            </a:extLst>
          </p:cNvPr>
          <p:cNvGraphicFramePr/>
          <p:nvPr/>
        </p:nvGraphicFramePr>
        <p:xfrm>
          <a:off x="4567744" y="980661"/>
          <a:ext cx="8128000" cy="574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4DD94F-2B30-CD5C-5D1F-ECF1AED5E519}"/>
              </a:ext>
            </a:extLst>
          </p:cNvPr>
          <p:cNvSpPr txBox="1"/>
          <p:nvPr/>
        </p:nvSpPr>
        <p:spPr>
          <a:xfrm>
            <a:off x="2812182" y="5774286"/>
            <a:ext cx="500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More terms: “Data Science”, “Data Mining”, ….</a:t>
            </a:r>
          </a:p>
        </p:txBody>
      </p:sp>
    </p:spTree>
    <p:extLst>
      <p:ext uri="{BB962C8B-B14F-4D97-AF65-F5344CB8AC3E}">
        <p14:creationId xmlns:p14="http://schemas.microsoft.com/office/powerpoint/2010/main" val="377687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0F3D2-E5E0-9B37-E3D9-0E8E81A7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Buzzwords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BBCD0-5209-6915-CF56-6770591CC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Science: </a:t>
            </a:r>
          </a:p>
          <a:p>
            <a:pPr lvl="1"/>
            <a:r>
              <a:rPr lang="en-US" sz="2200" dirty="0"/>
              <a:t>An interdisciplinary academic field that uses statistics, scientific computing, scientific methods, processes, algorithms and systems to extract or extrapolate knowledge and insights from noisy, structured, and unstructured data. (Wikipedia)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dirty="0"/>
              <a:t>Data Mining</a:t>
            </a:r>
          </a:p>
          <a:p>
            <a:pPr lvl="1"/>
            <a:r>
              <a:rPr lang="en-US" sz="2200" dirty="0"/>
              <a:t>Data mining is the process of extracting and discovering patterns in large data sets involving methods at the intersection of machine learning, statistics, and database systems. (Wikipedia)</a:t>
            </a:r>
          </a:p>
          <a:p>
            <a:pPr marL="457200" lvl="1" indent="0">
              <a:buNone/>
            </a:pPr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C06A4-B0CC-FA3E-0DF8-AC68B5BBF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B41BC-5632-2ACD-8400-17E1976A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45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70BD9-61EB-E665-CF32-0D3ED5C1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Buzzwords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B0FBC-7162-444D-CDBE-4FFE63B0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931F1-376D-D7A7-3A6C-EF7ED6DE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12" descr="Training the Next Generation of Physical Data Scientists - Eos">
            <a:extLst>
              <a:ext uri="{FF2B5EF4-FFF2-40B4-BE49-F238E27FC236}">
                <a16:creationId xmlns:a16="http://schemas.microsoft.com/office/drawing/2014/main" id="{741F8F26-9401-3797-34D6-7DC929B9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03" y="1467043"/>
            <a:ext cx="6374297" cy="43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Data Demystified: The Difference Between Data Science, Machine Learning,  Deep Learning, and Artificial Intelligence | DataCamp">
            <a:extLst>
              <a:ext uri="{FF2B5EF4-FFF2-40B4-BE49-F238E27FC236}">
                <a16:creationId xmlns:a16="http://schemas.microsoft.com/office/drawing/2014/main" id="{9D56724D-3796-BB9C-BBC4-073C9757A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2151" b="3237"/>
          <a:stretch/>
        </p:blipFill>
        <p:spPr bwMode="auto">
          <a:xfrm>
            <a:off x="838200" y="1467042"/>
            <a:ext cx="3974709" cy="43572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7773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8D83-5AB2-DEB4-0A8C-7CDB60EC6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Buzzwords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0F248-D034-0176-3147-3994E570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E5D26-3628-F3CE-232A-265E8BE3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4" descr="Comparison of Data Science Vs Machine Learning Vs Artificial Intelligence |  DS vs. ML vs. AI">
            <a:extLst>
              <a:ext uri="{FF2B5EF4-FFF2-40B4-BE49-F238E27FC236}">
                <a16:creationId xmlns:a16="http://schemas.microsoft.com/office/drawing/2014/main" id="{B39707DF-E4E5-28C3-E7A5-1133DA1E3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5" r="27001"/>
          <a:stretch/>
        </p:blipFill>
        <p:spPr bwMode="auto">
          <a:xfrm>
            <a:off x="6913593" y="1627531"/>
            <a:ext cx="4440207" cy="41130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s data science a subfield of computer science? - Quora">
            <a:extLst>
              <a:ext uri="{FF2B5EF4-FFF2-40B4-BE49-F238E27FC236}">
                <a16:creationId xmlns:a16="http://schemas.microsoft.com/office/drawing/2014/main" id="{090F57CC-39BA-19EE-4316-2064557C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594620"/>
            <a:ext cx="3986439" cy="41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5AB370-5767-20C8-800D-EA53430EDB67}"/>
              </a:ext>
            </a:extLst>
          </p:cNvPr>
          <p:cNvSpPr txBox="1"/>
          <p:nvPr/>
        </p:nvSpPr>
        <p:spPr>
          <a:xfrm>
            <a:off x="5015999" y="2727824"/>
            <a:ext cx="17379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More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Venn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Diagrams?</a:t>
            </a:r>
          </a:p>
        </p:txBody>
      </p:sp>
    </p:spTree>
    <p:extLst>
      <p:ext uri="{BB962C8B-B14F-4D97-AF65-F5344CB8AC3E}">
        <p14:creationId xmlns:p14="http://schemas.microsoft.com/office/powerpoint/2010/main" val="3523529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D44E-C418-B6A3-3A0A-7EDE564C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Buzzwords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CD3BA-DE34-6B39-39F8-61FC041D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AD4D4-9125-82F8-6ED5-311CD9AA4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15</a:t>
            </a:fld>
            <a:endParaRPr lang="en-US" dirty="0"/>
          </a:p>
        </p:txBody>
      </p:sp>
      <p:pic>
        <p:nvPicPr>
          <p:cNvPr id="1034" name="Picture 10" descr="The field of data science including statistics, big data, and... | Download  Scientific Diagram">
            <a:extLst>
              <a:ext uri="{FF2B5EF4-FFF2-40B4-BE49-F238E27FC236}">
                <a16:creationId xmlns:a16="http://schemas.microsoft.com/office/drawing/2014/main" id="{48797B31-0785-B04C-065B-1F3858A55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2871"/>
            <a:ext cx="4023320" cy="41962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I, Machine Learning &amp; Data Science in Precision Medicine">
            <a:extLst>
              <a:ext uri="{FF2B5EF4-FFF2-40B4-BE49-F238E27FC236}">
                <a16:creationId xmlns:a16="http://schemas.microsoft.com/office/drawing/2014/main" id="{CEFD2C08-5324-4917-0464-DCF4770F9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02" y="1492870"/>
            <a:ext cx="5734832" cy="41962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78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Buzzwords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2411"/>
            <a:ext cx="4475921" cy="467449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Artificial Intelligence (AI): </a:t>
            </a:r>
            <a:r>
              <a:rPr lang="en-US" dirty="0"/>
              <a:t>Simulation of human intelligence in machines to perform tasks that would naturally need human cognitive function, e.g., learning and perception, decision-making.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Machine Learning (ML): </a:t>
            </a:r>
            <a:r>
              <a:rPr lang="en-US" dirty="0"/>
              <a:t>A branch of AI that focuses on allowing computer systems to learn and improve over time.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Deep Learning (DL): </a:t>
            </a:r>
            <a:r>
              <a:rPr lang="en-US" dirty="0"/>
              <a:t>A subset of ML approaches based on artificial neural networks (ANN)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CB69508-A6B3-4C4E-A5EC-64A16DE8CEA2}"/>
              </a:ext>
            </a:extLst>
          </p:cNvPr>
          <p:cNvGraphicFramePr/>
          <p:nvPr/>
        </p:nvGraphicFramePr>
        <p:xfrm>
          <a:off x="4567744" y="980661"/>
          <a:ext cx="8128000" cy="574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DBC57EA-BB92-83D2-D060-28186F80EEFB}"/>
              </a:ext>
            </a:extLst>
          </p:cNvPr>
          <p:cNvSpPr/>
          <p:nvPr/>
        </p:nvSpPr>
        <p:spPr>
          <a:xfrm>
            <a:off x="742123" y="3183334"/>
            <a:ext cx="4557251" cy="1504336"/>
          </a:xfrm>
          <a:prstGeom prst="rect">
            <a:avLst/>
          </a:prstGeom>
          <a:solidFill>
            <a:srgbClr val="FF0000">
              <a:alpha val="1451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14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Buzzwords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2411"/>
            <a:ext cx="7081683" cy="4674494"/>
          </a:xfrm>
        </p:spPr>
        <p:txBody>
          <a:bodyPr>
            <a:normAutofit/>
          </a:bodyPr>
          <a:lstStyle/>
          <a:p>
            <a:r>
              <a:rPr lang="en-US" b="1" dirty="0"/>
              <a:t>Machine Learning (ML): </a:t>
            </a:r>
            <a:r>
              <a:rPr lang="en-US" dirty="0"/>
              <a:t>A branch of AI that focuses on allowing computer systems to learn and improve over time.</a:t>
            </a:r>
          </a:p>
          <a:p>
            <a:endParaRPr lang="en-US" dirty="0"/>
          </a:p>
          <a:p>
            <a:r>
              <a:rPr lang="en-US" u="sng" dirty="0"/>
              <a:t>The standard (widely-quoted) definition:</a:t>
            </a:r>
          </a:p>
          <a:p>
            <a:pPr marL="0" indent="0">
              <a:buNone/>
            </a:pPr>
            <a:r>
              <a:rPr lang="en-US" dirty="0"/>
              <a:t>“A computer program is said to learn from experience </a:t>
            </a:r>
            <a:r>
              <a:rPr lang="en-US" b="1" i="1" dirty="0"/>
              <a:t>E</a:t>
            </a:r>
            <a:r>
              <a:rPr lang="en-US" dirty="0"/>
              <a:t> with respect to some class of tasks </a:t>
            </a:r>
            <a:r>
              <a:rPr lang="en-US" b="1" i="1" dirty="0"/>
              <a:t>T</a:t>
            </a:r>
            <a:r>
              <a:rPr lang="en-US" dirty="0"/>
              <a:t> and performance measure </a:t>
            </a:r>
            <a:r>
              <a:rPr lang="en-US" b="1" i="1" dirty="0"/>
              <a:t>P</a:t>
            </a:r>
            <a:r>
              <a:rPr lang="en-US" dirty="0"/>
              <a:t> if its performance at tasks in </a:t>
            </a:r>
            <a:r>
              <a:rPr lang="en-US" b="1" i="1" dirty="0"/>
              <a:t>T</a:t>
            </a:r>
            <a:r>
              <a:rPr lang="en-US" dirty="0"/>
              <a:t>, as measured by </a:t>
            </a:r>
            <a:r>
              <a:rPr lang="en-US" b="1" i="1" dirty="0"/>
              <a:t>P</a:t>
            </a:r>
            <a:r>
              <a:rPr lang="en-US" dirty="0"/>
              <a:t>, improves with experience </a:t>
            </a:r>
            <a:r>
              <a:rPr lang="en-US" b="1" i="1" dirty="0"/>
              <a:t>E</a:t>
            </a:r>
            <a:r>
              <a:rPr lang="en-US" dirty="0"/>
              <a:t>.” – Tom Mitchell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CB69508-A6B3-4C4E-A5EC-64A16DE8CEA2}"/>
              </a:ext>
            </a:extLst>
          </p:cNvPr>
          <p:cNvGraphicFramePr/>
          <p:nvPr/>
        </p:nvGraphicFramePr>
        <p:xfrm>
          <a:off x="8273845" y="965114"/>
          <a:ext cx="3416710" cy="394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993A552-DD93-24E1-CE6F-785EB52D3A32}"/>
              </a:ext>
            </a:extLst>
          </p:cNvPr>
          <p:cNvSpPr txBox="1"/>
          <p:nvPr/>
        </p:nvSpPr>
        <p:spPr>
          <a:xfrm>
            <a:off x="8372168" y="4806576"/>
            <a:ext cx="3416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" pitchFamily="2" charset="0"/>
              </a:rPr>
              <a:t>             Interesting Readings:</a:t>
            </a:r>
          </a:p>
          <a:p>
            <a:endParaRPr lang="en-US" u="sng" dirty="0">
              <a:latin typeface="Times" pitchFamily="2" charset="0"/>
            </a:endParaRPr>
          </a:p>
          <a:p>
            <a:r>
              <a:rPr lang="en-US" dirty="0">
                <a:latin typeface="Times" pitchFamily="2" charset="0"/>
              </a:rPr>
              <a:t>- </a:t>
            </a:r>
            <a:r>
              <a:rPr lang="en-US" dirty="0">
                <a:latin typeface="Times" pitchFamily="2" charset="0"/>
                <a:hlinkClick r:id="rId7"/>
              </a:rPr>
              <a:t>Timeline of machine learning</a:t>
            </a:r>
            <a:endParaRPr lang="en-US" dirty="0">
              <a:latin typeface="Times" pitchFamily="2" charset="0"/>
            </a:endParaRPr>
          </a:p>
          <a:p>
            <a:r>
              <a:rPr lang="en-US" dirty="0">
                <a:latin typeface="Times" pitchFamily="2" charset="0"/>
              </a:rPr>
              <a:t>- </a:t>
            </a:r>
            <a:r>
              <a:rPr lang="en-US" dirty="0">
                <a:latin typeface="Times" pitchFamily="2" charset="0"/>
                <a:hlinkClick r:id="rId8"/>
              </a:rPr>
              <a:t>Timeline of artificial intelligence</a:t>
            </a:r>
            <a:endParaRPr lang="en-US" dirty="0">
              <a:latin typeface="Times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7FA93C-465A-FB33-44B4-D2131CB8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22" y="4731238"/>
            <a:ext cx="635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042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D3EC2-BFDF-DE94-1A56-B589F1AE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EFFEF-14B8-9315-A073-3E9138776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Recommender systems</a:t>
            </a:r>
          </a:p>
          <a:p>
            <a:pPr lvl="1"/>
            <a:r>
              <a:rPr lang="en-US" dirty="0"/>
              <a:t>Encouraging additional purchases: Amazon, eBay, …</a:t>
            </a:r>
          </a:p>
          <a:p>
            <a:pPr lvl="1"/>
            <a:r>
              <a:rPr lang="en-US" dirty="0"/>
              <a:t>Increasing user engagements: YouTube, Netflix, Spotify, Social media feed</a:t>
            </a:r>
          </a:p>
          <a:p>
            <a:r>
              <a:rPr lang="en-US" u="sng" dirty="0"/>
              <a:t>Computer Vision, Image and Video Recognition, Speech Recognition</a:t>
            </a:r>
          </a:p>
          <a:p>
            <a:pPr lvl="1"/>
            <a:r>
              <a:rPr lang="en-US" dirty="0"/>
              <a:t>A wide range of deep-learning techniques</a:t>
            </a:r>
          </a:p>
          <a:p>
            <a:r>
              <a:rPr lang="en-US" u="sng" dirty="0"/>
              <a:t>Natural Language Processing (NLP)</a:t>
            </a:r>
          </a:p>
          <a:p>
            <a:pPr lvl="1"/>
            <a:r>
              <a:rPr lang="en-US" dirty="0"/>
              <a:t>Enabling computers to understand and process natural human language </a:t>
            </a:r>
          </a:p>
          <a:p>
            <a:pPr lvl="1"/>
            <a:r>
              <a:rPr lang="en-US" dirty="0"/>
              <a:t>Labeling textual contents, chatbots, voice bots, virtual assistants, </a:t>
            </a:r>
            <a:r>
              <a:rPr lang="en-US" dirty="0" err="1"/>
              <a:t>ChatGPT</a:t>
            </a:r>
            <a:r>
              <a:rPr lang="en-US" dirty="0"/>
              <a:t>!</a:t>
            </a:r>
          </a:p>
          <a:p>
            <a:r>
              <a:rPr lang="en-US" u="sng" dirty="0"/>
              <a:t>Robotics</a:t>
            </a:r>
          </a:p>
          <a:p>
            <a:pPr lvl="1"/>
            <a:r>
              <a:rPr lang="en-US" dirty="0"/>
              <a:t>Autonomous cars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F9409-9647-8194-61A6-164A3623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A0E0F-5A57-EFF7-0608-C7E204EA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846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2411"/>
            <a:ext cx="8114070" cy="4674494"/>
          </a:xfrm>
        </p:spPr>
        <p:txBody>
          <a:bodyPr>
            <a:normAutofit/>
          </a:bodyPr>
          <a:lstStyle/>
          <a:p>
            <a:r>
              <a:rPr lang="en-US" b="1" dirty="0"/>
              <a:t>Machine Learning (ML): </a:t>
            </a:r>
            <a:r>
              <a:rPr lang="en-US" sz="2400" dirty="0"/>
              <a:t>A branch of AI that focuses on allowing computer systems to learn and improve over time.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CB69508-A6B3-4C4E-A5EC-64A16DE8CEA2}"/>
              </a:ext>
            </a:extLst>
          </p:cNvPr>
          <p:cNvGraphicFramePr/>
          <p:nvPr/>
        </p:nvGraphicFramePr>
        <p:xfrm>
          <a:off x="8273845" y="965114"/>
          <a:ext cx="3416710" cy="394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993A552-DD93-24E1-CE6F-785EB52D3A32}"/>
              </a:ext>
            </a:extLst>
          </p:cNvPr>
          <p:cNvSpPr txBox="1"/>
          <p:nvPr/>
        </p:nvSpPr>
        <p:spPr>
          <a:xfrm>
            <a:off x="8372168" y="4806576"/>
            <a:ext cx="3416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" pitchFamily="2" charset="0"/>
              </a:rPr>
              <a:t>             Interesting Readings:</a:t>
            </a:r>
          </a:p>
          <a:p>
            <a:endParaRPr lang="en-US" u="sng" dirty="0">
              <a:latin typeface="Times" pitchFamily="2" charset="0"/>
            </a:endParaRPr>
          </a:p>
          <a:p>
            <a:r>
              <a:rPr lang="en-US" dirty="0">
                <a:latin typeface="Times" pitchFamily="2" charset="0"/>
              </a:rPr>
              <a:t>- </a:t>
            </a:r>
            <a:r>
              <a:rPr lang="en-US" dirty="0">
                <a:latin typeface="Times" pitchFamily="2" charset="0"/>
                <a:hlinkClick r:id="rId7"/>
              </a:rPr>
              <a:t>Timeline of machine learning</a:t>
            </a:r>
            <a:endParaRPr lang="en-US" dirty="0">
              <a:latin typeface="Times" pitchFamily="2" charset="0"/>
            </a:endParaRPr>
          </a:p>
          <a:p>
            <a:r>
              <a:rPr lang="en-US" dirty="0">
                <a:latin typeface="Times" pitchFamily="2" charset="0"/>
              </a:rPr>
              <a:t>- </a:t>
            </a:r>
            <a:r>
              <a:rPr lang="en-US" dirty="0">
                <a:latin typeface="Times" pitchFamily="2" charset="0"/>
                <a:hlinkClick r:id="rId8"/>
              </a:rPr>
              <a:t>Timeline of artificial intelligence</a:t>
            </a:r>
            <a:endParaRPr lang="en-US" dirty="0">
              <a:latin typeface="Times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7FA93C-465A-FB33-44B4-D2131CB8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22" y="4731238"/>
            <a:ext cx="635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E89AAE-99B6-5E59-A6C9-9661B802824D}"/>
              </a:ext>
            </a:extLst>
          </p:cNvPr>
          <p:cNvSpPr/>
          <p:nvPr/>
        </p:nvSpPr>
        <p:spPr>
          <a:xfrm>
            <a:off x="2934929" y="2595718"/>
            <a:ext cx="2757948" cy="15928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" pitchFamily="2" charset="0"/>
              </a:rPr>
              <a:t>Regular (Traditional) Algorithms</a:t>
            </a:r>
          </a:p>
        </p:txBody>
      </p:sp>
      <p:sp>
        <p:nvSpPr>
          <p:cNvPr id="13" name="Right Arrow Callout 12">
            <a:extLst>
              <a:ext uri="{FF2B5EF4-FFF2-40B4-BE49-F238E27FC236}">
                <a16:creationId xmlns:a16="http://schemas.microsoft.com/office/drawing/2014/main" id="{155182AC-06ED-0D93-E20A-54B603DFA3A4}"/>
              </a:ext>
            </a:extLst>
          </p:cNvPr>
          <p:cNvSpPr/>
          <p:nvPr/>
        </p:nvSpPr>
        <p:spPr>
          <a:xfrm>
            <a:off x="675150" y="2745059"/>
            <a:ext cx="2259779" cy="6004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6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Input (Data)</a:t>
            </a:r>
          </a:p>
        </p:txBody>
      </p:sp>
      <p:sp>
        <p:nvSpPr>
          <p:cNvPr id="14" name="Right Arrow Callout 13">
            <a:extLst>
              <a:ext uri="{FF2B5EF4-FFF2-40B4-BE49-F238E27FC236}">
                <a16:creationId xmlns:a16="http://schemas.microsoft.com/office/drawing/2014/main" id="{7392776C-3C16-8694-BCF2-4C4890CF1670}"/>
              </a:ext>
            </a:extLst>
          </p:cNvPr>
          <p:cNvSpPr/>
          <p:nvPr/>
        </p:nvSpPr>
        <p:spPr>
          <a:xfrm>
            <a:off x="675150" y="3466800"/>
            <a:ext cx="2236428" cy="6004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63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Rule(s)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93F2643-7A99-722B-8A5D-A9F829EE625C}"/>
              </a:ext>
            </a:extLst>
          </p:cNvPr>
          <p:cNvSpPr/>
          <p:nvPr/>
        </p:nvSpPr>
        <p:spPr>
          <a:xfrm>
            <a:off x="5694106" y="3294094"/>
            <a:ext cx="691945" cy="28976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BAF58E-D443-D255-9973-D32DFDAFE682}"/>
              </a:ext>
            </a:extLst>
          </p:cNvPr>
          <p:cNvSpPr/>
          <p:nvPr/>
        </p:nvSpPr>
        <p:spPr>
          <a:xfrm>
            <a:off x="6386051" y="3139183"/>
            <a:ext cx="1463366" cy="5796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Output (Data)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50F8621-32AA-7116-6027-08B18B68FFAD}"/>
              </a:ext>
            </a:extLst>
          </p:cNvPr>
          <p:cNvSpPr/>
          <p:nvPr/>
        </p:nvSpPr>
        <p:spPr>
          <a:xfrm>
            <a:off x="2955822" y="4414081"/>
            <a:ext cx="2757948" cy="15928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" pitchFamily="2" charset="0"/>
              </a:rPr>
              <a:t>Machine Learning Algorithms</a:t>
            </a:r>
          </a:p>
        </p:txBody>
      </p:sp>
      <p:sp>
        <p:nvSpPr>
          <p:cNvPr id="19" name="Right Arrow Callout 18">
            <a:extLst>
              <a:ext uri="{FF2B5EF4-FFF2-40B4-BE49-F238E27FC236}">
                <a16:creationId xmlns:a16="http://schemas.microsoft.com/office/drawing/2014/main" id="{9C6EC16B-17B7-8D22-92E1-CEEC3A3F8DD8}"/>
              </a:ext>
            </a:extLst>
          </p:cNvPr>
          <p:cNvSpPr/>
          <p:nvPr/>
        </p:nvSpPr>
        <p:spPr>
          <a:xfrm>
            <a:off x="666547" y="4596552"/>
            <a:ext cx="2259779" cy="6004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6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Input (Data)</a:t>
            </a:r>
          </a:p>
        </p:txBody>
      </p:sp>
      <p:sp>
        <p:nvSpPr>
          <p:cNvPr id="20" name="Right Arrow Callout 19">
            <a:extLst>
              <a:ext uri="{FF2B5EF4-FFF2-40B4-BE49-F238E27FC236}">
                <a16:creationId xmlns:a16="http://schemas.microsoft.com/office/drawing/2014/main" id="{156A49EC-881A-6A4A-DF56-AD544AE221DA}"/>
              </a:ext>
            </a:extLst>
          </p:cNvPr>
          <p:cNvSpPr/>
          <p:nvPr/>
        </p:nvSpPr>
        <p:spPr>
          <a:xfrm>
            <a:off x="665317" y="5323134"/>
            <a:ext cx="2236428" cy="6004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6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Output (Data)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B840268-3BFB-0D88-3AEB-4342ADB53DB7}"/>
              </a:ext>
            </a:extLst>
          </p:cNvPr>
          <p:cNvSpPr/>
          <p:nvPr/>
        </p:nvSpPr>
        <p:spPr>
          <a:xfrm>
            <a:off x="5713770" y="5065325"/>
            <a:ext cx="691945" cy="28976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ABCACD-E9DB-6B85-E1F2-8A4E130A4FD4}"/>
              </a:ext>
            </a:extLst>
          </p:cNvPr>
          <p:cNvSpPr/>
          <p:nvPr/>
        </p:nvSpPr>
        <p:spPr>
          <a:xfrm>
            <a:off x="6405715" y="4910414"/>
            <a:ext cx="1463366" cy="5796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Rule(s) (Pattern)</a:t>
            </a:r>
          </a:p>
        </p:txBody>
      </p:sp>
    </p:spTree>
    <p:extLst>
      <p:ext uri="{BB962C8B-B14F-4D97-AF65-F5344CB8AC3E}">
        <p14:creationId xmlns:p14="http://schemas.microsoft.com/office/powerpoint/2010/main" val="2681835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84495-6D36-8F6C-BC4E-7511F3ACC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73874-88D1-E4F1-AF3A-ABC6628CA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0"/>
            <a:ext cx="10515600" cy="5160465"/>
          </a:xfrm>
        </p:spPr>
        <p:txBody>
          <a:bodyPr>
            <a:normAutofit/>
          </a:bodyPr>
          <a:lstStyle/>
          <a:p>
            <a:r>
              <a:rPr lang="en-US" u="sng" dirty="0"/>
              <a:t>Introduction to machine-learning techniques</a:t>
            </a:r>
          </a:p>
          <a:p>
            <a:pPr lvl="1"/>
            <a:r>
              <a:rPr lang="en-US" dirty="0"/>
              <a:t>Definitions</a:t>
            </a:r>
          </a:p>
          <a:p>
            <a:pPr lvl="1"/>
            <a:r>
              <a:rPr lang="en-US" dirty="0"/>
              <a:t>Applications</a:t>
            </a:r>
          </a:p>
          <a:p>
            <a:r>
              <a:rPr lang="en-US" u="sng" dirty="0"/>
              <a:t>Hands-on experience </a:t>
            </a:r>
          </a:p>
          <a:p>
            <a:pPr lvl="1"/>
            <a:r>
              <a:rPr lang="en-US" dirty="0"/>
              <a:t>Google </a:t>
            </a:r>
            <a:r>
              <a:rPr lang="en-US" dirty="0" err="1"/>
              <a:t>colaboratory</a:t>
            </a:r>
            <a:r>
              <a:rPr lang="en-US" dirty="0"/>
              <a:t> notebook (</a:t>
            </a:r>
            <a:r>
              <a:rPr lang="en-US" dirty="0" err="1"/>
              <a:t>Colab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Examples of “supervised” learning</a:t>
            </a:r>
          </a:p>
          <a:p>
            <a:pPr lvl="1"/>
            <a:r>
              <a:rPr lang="en-US" dirty="0"/>
              <a:t>Python packages</a:t>
            </a:r>
          </a:p>
          <a:p>
            <a:pPr lvl="2"/>
            <a:r>
              <a:rPr lang="en-US" dirty="0"/>
              <a:t>NumPy, matplotlib</a:t>
            </a:r>
          </a:p>
          <a:p>
            <a:pPr lvl="2"/>
            <a:r>
              <a:rPr lang="en-US" dirty="0"/>
              <a:t>Pandas</a:t>
            </a:r>
          </a:p>
          <a:p>
            <a:pPr lvl="2"/>
            <a:r>
              <a:rPr lang="en-US" dirty="0"/>
              <a:t>Scikit-learn</a:t>
            </a:r>
          </a:p>
          <a:p>
            <a:pPr lvl="2"/>
            <a:r>
              <a:rPr lang="en-US" dirty="0"/>
              <a:t>TensorFlow, </a:t>
            </a:r>
            <a:r>
              <a:rPr lang="en-US" dirty="0" err="1"/>
              <a:t>keras</a:t>
            </a:r>
            <a:endParaRPr lang="en-US" dirty="0"/>
          </a:p>
          <a:p>
            <a:r>
              <a:rPr lang="en-US" u="sng" dirty="0"/>
              <a:t>Further reading/practice recommendations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0253A-535C-CCA0-DC6A-DCFB8022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EFE78-4AC3-73AE-0392-413668F0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54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2411"/>
            <a:ext cx="8114070" cy="4674494"/>
          </a:xfrm>
        </p:spPr>
        <p:txBody>
          <a:bodyPr>
            <a:normAutofit/>
          </a:bodyPr>
          <a:lstStyle/>
          <a:p>
            <a:r>
              <a:rPr lang="en-US" b="1" dirty="0"/>
              <a:t>Machine Learning (ML): </a:t>
            </a:r>
            <a:r>
              <a:rPr lang="en-US" sz="2400" dirty="0"/>
              <a:t>A branch of AI that focuses on allowing computer systems to learn and improve over time.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E89AAE-99B6-5E59-A6C9-9661B802824D}"/>
              </a:ext>
            </a:extLst>
          </p:cNvPr>
          <p:cNvSpPr/>
          <p:nvPr/>
        </p:nvSpPr>
        <p:spPr>
          <a:xfrm>
            <a:off x="2932147" y="2311373"/>
            <a:ext cx="2757948" cy="15928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" pitchFamily="2" charset="0"/>
              </a:rPr>
              <a:t>Regular (Traditional) Algorithms</a:t>
            </a:r>
          </a:p>
        </p:txBody>
      </p:sp>
      <p:sp>
        <p:nvSpPr>
          <p:cNvPr id="13" name="Right Arrow Callout 12">
            <a:extLst>
              <a:ext uri="{FF2B5EF4-FFF2-40B4-BE49-F238E27FC236}">
                <a16:creationId xmlns:a16="http://schemas.microsoft.com/office/drawing/2014/main" id="{155182AC-06ED-0D93-E20A-54B603DFA3A4}"/>
              </a:ext>
            </a:extLst>
          </p:cNvPr>
          <p:cNvSpPr/>
          <p:nvPr/>
        </p:nvSpPr>
        <p:spPr>
          <a:xfrm>
            <a:off x="672368" y="2460714"/>
            <a:ext cx="2259779" cy="6004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6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Input (Data)</a:t>
            </a:r>
          </a:p>
        </p:txBody>
      </p:sp>
      <p:sp>
        <p:nvSpPr>
          <p:cNvPr id="14" name="Right Arrow Callout 13">
            <a:extLst>
              <a:ext uri="{FF2B5EF4-FFF2-40B4-BE49-F238E27FC236}">
                <a16:creationId xmlns:a16="http://schemas.microsoft.com/office/drawing/2014/main" id="{7392776C-3C16-8694-BCF2-4C4890CF1670}"/>
              </a:ext>
            </a:extLst>
          </p:cNvPr>
          <p:cNvSpPr/>
          <p:nvPr/>
        </p:nvSpPr>
        <p:spPr>
          <a:xfrm>
            <a:off x="672368" y="3182455"/>
            <a:ext cx="2236428" cy="6004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63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Rule(s)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93F2643-7A99-722B-8A5D-A9F829EE625C}"/>
              </a:ext>
            </a:extLst>
          </p:cNvPr>
          <p:cNvSpPr/>
          <p:nvPr/>
        </p:nvSpPr>
        <p:spPr>
          <a:xfrm>
            <a:off x="5691324" y="3009749"/>
            <a:ext cx="691945" cy="28976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BAF58E-D443-D255-9973-D32DFDAFE682}"/>
              </a:ext>
            </a:extLst>
          </p:cNvPr>
          <p:cNvSpPr/>
          <p:nvPr/>
        </p:nvSpPr>
        <p:spPr>
          <a:xfrm>
            <a:off x="6383269" y="2854838"/>
            <a:ext cx="1463366" cy="5796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Output (Data)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50F8621-32AA-7116-6027-08B18B68FFAD}"/>
              </a:ext>
            </a:extLst>
          </p:cNvPr>
          <p:cNvSpPr/>
          <p:nvPr/>
        </p:nvSpPr>
        <p:spPr>
          <a:xfrm>
            <a:off x="2955822" y="4414081"/>
            <a:ext cx="2757948" cy="15928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" pitchFamily="2" charset="0"/>
              </a:rPr>
              <a:t>Machine Learning Algorithms</a:t>
            </a:r>
          </a:p>
        </p:txBody>
      </p:sp>
      <p:sp>
        <p:nvSpPr>
          <p:cNvPr id="19" name="Right Arrow Callout 18">
            <a:extLst>
              <a:ext uri="{FF2B5EF4-FFF2-40B4-BE49-F238E27FC236}">
                <a16:creationId xmlns:a16="http://schemas.microsoft.com/office/drawing/2014/main" id="{9C6EC16B-17B7-8D22-92E1-CEEC3A3F8DD8}"/>
              </a:ext>
            </a:extLst>
          </p:cNvPr>
          <p:cNvSpPr/>
          <p:nvPr/>
        </p:nvSpPr>
        <p:spPr>
          <a:xfrm>
            <a:off x="666547" y="4596552"/>
            <a:ext cx="2259779" cy="6004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6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Input (Data)</a:t>
            </a:r>
          </a:p>
        </p:txBody>
      </p:sp>
      <p:sp>
        <p:nvSpPr>
          <p:cNvPr id="20" name="Right Arrow Callout 19">
            <a:extLst>
              <a:ext uri="{FF2B5EF4-FFF2-40B4-BE49-F238E27FC236}">
                <a16:creationId xmlns:a16="http://schemas.microsoft.com/office/drawing/2014/main" id="{156A49EC-881A-6A4A-DF56-AD544AE221DA}"/>
              </a:ext>
            </a:extLst>
          </p:cNvPr>
          <p:cNvSpPr/>
          <p:nvPr/>
        </p:nvSpPr>
        <p:spPr>
          <a:xfrm>
            <a:off x="665317" y="5323134"/>
            <a:ext cx="2236428" cy="6004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6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Output (Data)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B840268-3BFB-0D88-3AEB-4342ADB53DB7}"/>
              </a:ext>
            </a:extLst>
          </p:cNvPr>
          <p:cNvSpPr/>
          <p:nvPr/>
        </p:nvSpPr>
        <p:spPr>
          <a:xfrm>
            <a:off x="5713770" y="5065325"/>
            <a:ext cx="691945" cy="28976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ABCACD-E9DB-6B85-E1F2-8A4E130A4FD4}"/>
              </a:ext>
            </a:extLst>
          </p:cNvPr>
          <p:cNvSpPr/>
          <p:nvPr/>
        </p:nvSpPr>
        <p:spPr>
          <a:xfrm>
            <a:off x="6405715" y="4910414"/>
            <a:ext cx="1463366" cy="5796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Rule(s) (Pattern)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CC49A8-F0EC-21A1-8D3E-8520CF4263B8}"/>
              </a:ext>
            </a:extLst>
          </p:cNvPr>
          <p:cNvSpPr txBox="1"/>
          <p:nvPr/>
        </p:nvSpPr>
        <p:spPr>
          <a:xfrm>
            <a:off x="6703961" y="6168764"/>
            <a:ext cx="6430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Let’s see some demo code!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E9BDE-5236-3D87-FFEF-8CD0B82657BD}"/>
              </a:ext>
            </a:extLst>
          </p:cNvPr>
          <p:cNvSpPr txBox="1"/>
          <p:nvPr/>
        </p:nvSpPr>
        <p:spPr>
          <a:xfrm>
            <a:off x="1840770" y="2191323"/>
            <a:ext cx="248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x = 0, 1, …, 99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83A420-458D-4F1C-A328-4A74C84D6FE4}"/>
              </a:ext>
            </a:extLst>
          </p:cNvPr>
          <p:cNvSpPr txBox="1"/>
          <p:nvPr/>
        </p:nvSpPr>
        <p:spPr>
          <a:xfrm>
            <a:off x="1802257" y="3362114"/>
            <a:ext cx="265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f(x) = 6x + 3.25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AD10E-CAAC-0261-61E3-BAC7D73A0547}"/>
              </a:ext>
            </a:extLst>
          </p:cNvPr>
          <p:cNvSpPr txBox="1"/>
          <p:nvPr/>
        </p:nvSpPr>
        <p:spPr>
          <a:xfrm>
            <a:off x="7917102" y="2846175"/>
            <a:ext cx="399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y = 3.25, 9.25, …, 597.25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50DDDD-C7D2-D20E-6070-24482AC9EC92}"/>
              </a:ext>
            </a:extLst>
          </p:cNvPr>
          <p:cNvSpPr txBox="1"/>
          <p:nvPr/>
        </p:nvSpPr>
        <p:spPr>
          <a:xfrm>
            <a:off x="1133687" y="4314706"/>
            <a:ext cx="248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highlight>
                  <a:srgbClr val="FFFF00"/>
                </a:highlight>
                <a:latin typeface="Times" pitchFamily="2" charset="0"/>
              </a:rPr>
              <a:t>x = 0, 1, …, 99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9C71B9-4E5E-EC58-B2DA-CBC1BFF23657}"/>
              </a:ext>
            </a:extLst>
          </p:cNvPr>
          <p:cNvSpPr txBox="1"/>
          <p:nvPr/>
        </p:nvSpPr>
        <p:spPr>
          <a:xfrm>
            <a:off x="1000843" y="5638269"/>
            <a:ext cx="399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highlight>
                  <a:srgbClr val="FFFF00"/>
                </a:highlight>
                <a:latin typeface="Times" pitchFamily="2" charset="0"/>
              </a:rPr>
              <a:t>y = 3.25, 9.25, …, 597.25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D072D9-B02E-4B95-4F31-DBEF68E24A1E}"/>
              </a:ext>
            </a:extLst>
          </p:cNvPr>
          <p:cNvSpPr txBox="1"/>
          <p:nvPr/>
        </p:nvSpPr>
        <p:spPr>
          <a:xfrm>
            <a:off x="7917102" y="4878035"/>
            <a:ext cx="2654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highlight>
                  <a:srgbClr val="FFFF00"/>
                </a:highlight>
                <a:latin typeface="Times" pitchFamily="2" charset="0"/>
              </a:rPr>
              <a:t>        (6, 3.25)    ,      </a:t>
            </a:r>
          </a:p>
          <a:p>
            <a:r>
              <a:rPr lang="en-US" sz="2800" dirty="0">
                <a:solidFill>
                  <a:srgbClr val="00B0F0"/>
                </a:solidFill>
                <a:highlight>
                  <a:srgbClr val="FFFF00"/>
                </a:highlight>
                <a:latin typeface="Times" pitchFamily="2" charset="0"/>
              </a:rPr>
              <a:t>f(x) = 6x + 3.25) </a:t>
            </a:r>
          </a:p>
        </p:txBody>
      </p:sp>
    </p:spTree>
    <p:extLst>
      <p:ext uri="{BB962C8B-B14F-4D97-AF65-F5344CB8AC3E}">
        <p14:creationId xmlns:p14="http://schemas.microsoft.com/office/powerpoint/2010/main" val="1588859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660E7-E047-3814-CE43-C213835E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09C90-1E50-8BB2-0F79-55AE56AD2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>
              <a:buFont typeface="Arial" panose="020B0604020202020204" pitchFamily="34" charset="0"/>
              <a:buChar char="•"/>
            </a:pPr>
            <a:r>
              <a:rPr lang="en-US" b="1" dirty="0"/>
              <a:t>Supervised machine learning:</a:t>
            </a:r>
            <a:r>
              <a:rPr lang="en-US" dirty="0"/>
              <a:t> Supervised machine learning are types of machine learning that are trained on well-labeled training data. Labeled data means the training data is already tagged with the correct output.</a:t>
            </a:r>
          </a:p>
          <a:p>
            <a:pPr algn="justLow">
              <a:buFont typeface="Arial" panose="020B0604020202020204" pitchFamily="34" charset="0"/>
              <a:buChar char="•"/>
            </a:pPr>
            <a:r>
              <a:rPr lang="en-US" b="1" dirty="0"/>
              <a:t>Unsupervised machine learning:</a:t>
            </a:r>
            <a:r>
              <a:rPr lang="en-US" dirty="0"/>
              <a:t> Unlike supervised learning, unsupervised learning doesn’t have any tagged data. It learned patterns from untagged data. Basically, it creates a group of objects based on the input data/features.</a:t>
            </a:r>
          </a:p>
          <a:p>
            <a:pPr algn="justLow">
              <a:buFont typeface="Arial" panose="020B0604020202020204" pitchFamily="34" charset="0"/>
              <a:buChar char="•"/>
            </a:pPr>
            <a:r>
              <a:rPr lang="en-US" b="1" dirty="0"/>
              <a:t>Semi-supervised machine learning:</a:t>
            </a:r>
            <a:r>
              <a:rPr lang="en-US" dirty="0"/>
              <a:t> Semi-supervised learning falls between supervised and unsupervised learning. It has a small amount of tagged data and a large amount of untagged data.</a:t>
            </a:r>
          </a:p>
          <a:p>
            <a:pPr algn="justLow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89579-C2EA-A628-909F-BB1A0CA7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EC12C-A6DB-61AC-8BF8-518D0EDF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D5FD2-3E24-C5DB-07FB-7BB74B474B53}"/>
              </a:ext>
            </a:extLst>
          </p:cNvPr>
          <p:cNvSpPr txBox="1"/>
          <p:nvPr/>
        </p:nvSpPr>
        <p:spPr>
          <a:xfrm>
            <a:off x="9448800" y="5853016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https://data-</a:t>
            </a:r>
            <a:r>
              <a:rPr lang="en-US" sz="1400" dirty="0" err="1">
                <a:latin typeface="Times" pitchFamily="2" charset="0"/>
              </a:rPr>
              <a:t>flair.training</a:t>
            </a:r>
            <a:r>
              <a:rPr lang="en-US" sz="1400" dirty="0">
                <a:latin typeface="Times" pitchFamily="2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16615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32FB8-360F-D71E-0052-9516C7AF2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98145-2DE8-35F6-A1BC-7C1B4FD09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Supervised Learning (SL):</a:t>
            </a:r>
          </a:p>
          <a:p>
            <a:pPr lvl="1"/>
            <a:r>
              <a:rPr lang="en-US" dirty="0"/>
              <a:t>Labeled data </a:t>
            </a:r>
          </a:p>
          <a:p>
            <a:pPr lvl="2"/>
            <a:r>
              <a:rPr lang="en-US" dirty="0"/>
              <a:t>Continuous value: </a:t>
            </a:r>
            <a:r>
              <a:rPr lang="en-US" b="1" u="sng" dirty="0"/>
              <a:t>regression</a:t>
            </a:r>
            <a:r>
              <a:rPr lang="en-US" dirty="0"/>
              <a:t> task</a:t>
            </a:r>
          </a:p>
          <a:p>
            <a:pPr lvl="2"/>
            <a:r>
              <a:rPr lang="en-US" dirty="0"/>
              <a:t>Categorical/discrete: </a:t>
            </a:r>
            <a:r>
              <a:rPr lang="en-US" b="1" u="sng" dirty="0"/>
              <a:t>classification</a:t>
            </a:r>
            <a:r>
              <a:rPr lang="en-US" dirty="0"/>
              <a:t> task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Unsupervised Learning (UL):</a:t>
            </a:r>
          </a:p>
          <a:p>
            <a:pPr lvl="1"/>
            <a:r>
              <a:rPr lang="en-US" dirty="0"/>
              <a:t>Unlabeled data</a:t>
            </a:r>
          </a:p>
          <a:p>
            <a:pPr lvl="2"/>
            <a:r>
              <a:rPr lang="en-US" dirty="0"/>
              <a:t>Clustering</a:t>
            </a:r>
          </a:p>
          <a:p>
            <a:pPr lvl="2"/>
            <a:r>
              <a:rPr lang="en-US" dirty="0"/>
              <a:t>Dimensionality reduction, feature extraction</a:t>
            </a:r>
          </a:p>
          <a:p>
            <a:pPr lvl="2"/>
            <a:r>
              <a:rPr lang="en-US" dirty="0"/>
              <a:t>Anomaly/novelty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[</a:t>
            </a:r>
            <a:r>
              <a:rPr lang="en-US" dirty="0" err="1">
                <a:highlight>
                  <a:srgbClr val="FFFF00"/>
                </a:highlight>
              </a:rPr>
              <a:t>Semisupervised</a:t>
            </a:r>
            <a:r>
              <a:rPr lang="en-US" dirty="0">
                <a:highlight>
                  <a:srgbClr val="FFFF00"/>
                </a:highlight>
              </a:rPr>
              <a:t> Learning]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Reinforcement Learning (RL)</a:t>
            </a:r>
          </a:p>
          <a:p>
            <a:pPr lvl="1"/>
            <a:r>
              <a:rPr lang="en-US" sz="2000" dirty="0">
                <a:effectLst/>
                <a:latin typeface="Times" pitchFamily="2" charset="0"/>
              </a:rPr>
              <a:t>Learning system is called an </a:t>
            </a:r>
            <a:r>
              <a:rPr lang="en-US" sz="2000" i="1" dirty="0">
                <a:effectLst/>
                <a:latin typeface="Times" pitchFamily="2" charset="0"/>
              </a:rPr>
              <a:t>agent </a:t>
            </a:r>
          </a:p>
          <a:p>
            <a:pPr lvl="1"/>
            <a:r>
              <a:rPr lang="en-US" sz="2000" dirty="0">
                <a:effectLst/>
                <a:latin typeface="Times" pitchFamily="2" charset="0"/>
              </a:rPr>
              <a:t>Observe the environment, </a:t>
            </a:r>
          </a:p>
          <a:p>
            <a:pPr lvl="1"/>
            <a:r>
              <a:rPr lang="en-US" sz="2000" dirty="0">
                <a:effectLst/>
                <a:latin typeface="Times" pitchFamily="2" charset="0"/>
              </a:rPr>
              <a:t>Select and perform actions, and </a:t>
            </a:r>
          </a:p>
          <a:p>
            <a:pPr lvl="1"/>
            <a:r>
              <a:rPr lang="en-US" sz="2000" dirty="0">
                <a:effectLst/>
                <a:latin typeface="Times" pitchFamily="2" charset="0"/>
              </a:rPr>
              <a:t>get </a:t>
            </a:r>
            <a:r>
              <a:rPr lang="en-US" sz="2000" i="1" dirty="0">
                <a:effectLst/>
                <a:latin typeface="Times" pitchFamily="2" charset="0"/>
              </a:rPr>
              <a:t>rewards </a:t>
            </a:r>
            <a:r>
              <a:rPr lang="en-US" sz="2000" dirty="0">
                <a:effectLst/>
                <a:latin typeface="Times" pitchFamily="2" charset="0"/>
              </a:rPr>
              <a:t>in return (or </a:t>
            </a:r>
            <a:r>
              <a:rPr lang="en-US" sz="2000" i="1" dirty="0">
                <a:effectLst/>
                <a:latin typeface="Times" pitchFamily="2" charset="0"/>
              </a:rPr>
              <a:t>penalties </a:t>
            </a:r>
            <a:r>
              <a:rPr lang="en-US" sz="2000" dirty="0">
                <a:effectLst/>
                <a:latin typeface="Times" pitchFamily="2" charset="0"/>
              </a:rPr>
              <a:t>in the form of negative rewards). </a:t>
            </a:r>
          </a:p>
          <a:p>
            <a:pPr lvl="1"/>
            <a:r>
              <a:rPr lang="en-US" sz="2000" dirty="0">
                <a:effectLst/>
                <a:latin typeface="Times" pitchFamily="2" charset="0"/>
              </a:rPr>
              <a:t>It must then learn by itself what is the best strategy, called a </a:t>
            </a:r>
            <a:r>
              <a:rPr lang="en-US" sz="2000" i="1" dirty="0">
                <a:effectLst/>
                <a:latin typeface="Times" pitchFamily="2" charset="0"/>
              </a:rPr>
              <a:t>policy</a:t>
            </a:r>
            <a:r>
              <a:rPr lang="en-US" sz="2000" dirty="0">
                <a:effectLst/>
                <a:latin typeface="Times" pitchFamily="2" charset="0"/>
              </a:rPr>
              <a:t>, to get the most reward over time. </a:t>
            </a:r>
          </a:p>
          <a:p>
            <a:pPr lvl="1"/>
            <a:r>
              <a:rPr lang="en-US" sz="2000" dirty="0">
                <a:effectLst/>
                <a:latin typeface="Times" pitchFamily="2" charset="0"/>
              </a:rPr>
              <a:t>A policy defines what action the agent should choose when it is in a given situation.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CE21B-615B-76C6-4A61-68A60946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50F7F-ED4C-C35F-EC11-7F9BD17E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46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32FB8-360F-D71E-0052-9516C7AF2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98145-2DE8-35F6-A1BC-7C1B4FD09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Supervised Learning (SL)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L</a:t>
            </a:r>
            <a:r>
              <a:rPr lang="en-US" dirty="0"/>
              <a:t>abeled data </a:t>
            </a:r>
          </a:p>
          <a:p>
            <a:pPr lvl="1"/>
            <a:r>
              <a:rPr lang="en-US" dirty="0"/>
              <a:t>Regression, </a:t>
            </a:r>
          </a:p>
          <a:p>
            <a:pPr lvl="1"/>
            <a:r>
              <a:rPr lang="en-US" dirty="0"/>
              <a:t>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Unsupervised Learning (UL)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Unlabeled data</a:t>
            </a:r>
          </a:p>
          <a:p>
            <a:pPr lvl="2"/>
            <a:r>
              <a:rPr lang="en-US" dirty="0"/>
              <a:t>Clustering</a:t>
            </a:r>
          </a:p>
          <a:p>
            <a:pPr lvl="2"/>
            <a:r>
              <a:rPr lang="en-US" dirty="0"/>
              <a:t>Dimensionality reduction, feature extraction</a:t>
            </a:r>
          </a:p>
          <a:p>
            <a:pPr lvl="2"/>
            <a:r>
              <a:rPr lang="en-US" dirty="0"/>
              <a:t>Anomaly/novelty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[</a:t>
            </a:r>
            <a:r>
              <a:rPr lang="en-US" dirty="0" err="1">
                <a:highlight>
                  <a:srgbClr val="FFFF00"/>
                </a:highlight>
              </a:rPr>
              <a:t>Semisupervised</a:t>
            </a:r>
            <a:r>
              <a:rPr lang="en-US" dirty="0">
                <a:highlight>
                  <a:srgbClr val="FFFF00"/>
                </a:highlight>
              </a:rPr>
              <a:t> Learning]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SL + UL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highlight>
                <a:srgbClr val="FFFF00"/>
              </a:highligh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Reinforcement Learning (RL)</a:t>
            </a:r>
            <a:r>
              <a:rPr lang="en-US" dirty="0"/>
              <a:t> </a:t>
            </a:r>
            <a:r>
              <a:rPr lang="en-US" sz="2000" dirty="0">
                <a:effectLst/>
                <a:latin typeface="Times" pitchFamily="2" charset="0"/>
                <a:sym typeface="Wingdings" pitchFamily="2" charset="2"/>
              </a:rPr>
              <a:t> </a:t>
            </a:r>
            <a:r>
              <a:rPr lang="en-US" dirty="0">
                <a:effectLst/>
                <a:latin typeface="Times" pitchFamily="2" charset="0"/>
                <a:sym typeface="Wingdings" pitchFamily="2" charset="2"/>
              </a:rPr>
              <a:t>Learning from experience over time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CE21B-615B-76C6-4A61-68A60946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50F7F-ED4C-C35F-EC11-7F9BD17E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8836D-C90D-FD03-1B4D-EAA644F94935}"/>
              </a:ext>
            </a:extLst>
          </p:cNvPr>
          <p:cNvSpPr txBox="1"/>
          <p:nvPr/>
        </p:nvSpPr>
        <p:spPr>
          <a:xfrm>
            <a:off x="9283998" y="1332411"/>
            <a:ext cx="206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~Task-driven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9406B-67C5-DDBA-FAF1-0EDD15A5872A}"/>
              </a:ext>
            </a:extLst>
          </p:cNvPr>
          <p:cNvSpPr txBox="1"/>
          <p:nvPr/>
        </p:nvSpPr>
        <p:spPr>
          <a:xfrm>
            <a:off x="9059594" y="2701948"/>
            <a:ext cx="229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~Data-driven</a:t>
            </a:r>
          </a:p>
        </p:txBody>
      </p:sp>
    </p:spTree>
    <p:extLst>
      <p:ext uri="{BB962C8B-B14F-4D97-AF65-F5344CB8AC3E}">
        <p14:creationId xmlns:p14="http://schemas.microsoft.com/office/powerpoint/2010/main" val="3834989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32FB8-360F-D71E-0052-9516C7AF2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98145-2DE8-35F6-A1BC-7C1B4FD09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Supervised Learning (SL)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L</a:t>
            </a:r>
            <a:r>
              <a:rPr lang="en-US" dirty="0"/>
              <a:t>abeled data </a:t>
            </a:r>
          </a:p>
          <a:p>
            <a:pPr lvl="1"/>
            <a:r>
              <a:rPr lang="en-US" dirty="0"/>
              <a:t>Regression, </a:t>
            </a:r>
          </a:p>
          <a:p>
            <a:pPr lvl="1"/>
            <a:r>
              <a:rPr lang="en-US" dirty="0"/>
              <a:t>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Unsupervised Learning (UL)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Unlabeled data</a:t>
            </a:r>
          </a:p>
          <a:p>
            <a:pPr lvl="2"/>
            <a:r>
              <a:rPr lang="en-US" dirty="0"/>
              <a:t>Clustering</a:t>
            </a:r>
          </a:p>
          <a:p>
            <a:pPr lvl="2"/>
            <a:r>
              <a:rPr lang="en-US" dirty="0"/>
              <a:t>Dimensionality reduction, feature extraction</a:t>
            </a:r>
          </a:p>
          <a:p>
            <a:pPr lvl="2"/>
            <a:r>
              <a:rPr lang="en-US" dirty="0"/>
              <a:t>Anomaly/novelty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[</a:t>
            </a:r>
            <a:r>
              <a:rPr lang="en-US" dirty="0" err="1">
                <a:highlight>
                  <a:srgbClr val="FFFF00"/>
                </a:highlight>
              </a:rPr>
              <a:t>Semisupervised</a:t>
            </a:r>
            <a:r>
              <a:rPr lang="en-US" dirty="0">
                <a:highlight>
                  <a:srgbClr val="FFFF00"/>
                </a:highlight>
              </a:rPr>
              <a:t> Learning]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SL + UL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highlight>
                <a:srgbClr val="FFFF00"/>
              </a:highligh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Reinforcement Learning (RL)</a:t>
            </a:r>
            <a:r>
              <a:rPr lang="en-US" dirty="0"/>
              <a:t> </a:t>
            </a:r>
            <a:r>
              <a:rPr lang="en-US" sz="2000" dirty="0">
                <a:effectLst/>
                <a:latin typeface="Times" pitchFamily="2" charset="0"/>
                <a:sym typeface="Wingdings" pitchFamily="2" charset="2"/>
              </a:rPr>
              <a:t> </a:t>
            </a:r>
            <a:r>
              <a:rPr lang="en-US" dirty="0">
                <a:effectLst/>
                <a:latin typeface="Times" pitchFamily="2" charset="0"/>
                <a:sym typeface="Wingdings" pitchFamily="2" charset="2"/>
              </a:rPr>
              <a:t>Learning from experience over time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CE21B-615B-76C6-4A61-68A60946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50F7F-ED4C-C35F-EC11-7F9BD17E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8836D-C90D-FD03-1B4D-EAA644F94935}"/>
              </a:ext>
            </a:extLst>
          </p:cNvPr>
          <p:cNvSpPr txBox="1"/>
          <p:nvPr/>
        </p:nvSpPr>
        <p:spPr>
          <a:xfrm>
            <a:off x="9283998" y="1332411"/>
            <a:ext cx="206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~Task-driven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9406B-67C5-DDBA-FAF1-0EDD15A5872A}"/>
              </a:ext>
            </a:extLst>
          </p:cNvPr>
          <p:cNvSpPr txBox="1"/>
          <p:nvPr/>
        </p:nvSpPr>
        <p:spPr>
          <a:xfrm>
            <a:off x="9059594" y="2701948"/>
            <a:ext cx="229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~Data-driven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BF9890-0F16-A951-53B9-D9573252EA5A}"/>
              </a:ext>
            </a:extLst>
          </p:cNvPr>
          <p:cNvSpPr/>
          <p:nvPr/>
        </p:nvSpPr>
        <p:spPr>
          <a:xfrm>
            <a:off x="852268" y="1225748"/>
            <a:ext cx="7954108" cy="1362708"/>
          </a:xfrm>
          <a:prstGeom prst="rect">
            <a:avLst/>
          </a:prstGeom>
          <a:solidFill>
            <a:srgbClr val="FF0000">
              <a:alpha val="1451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AF1060-DA8D-A5C6-73E4-E0E6E69FBBCF}"/>
              </a:ext>
            </a:extLst>
          </p:cNvPr>
          <p:cNvSpPr txBox="1"/>
          <p:nvPr/>
        </p:nvSpPr>
        <p:spPr>
          <a:xfrm rot="19426871">
            <a:off x="-21993" y="1071090"/>
            <a:ext cx="1356966" cy="369332"/>
          </a:xfrm>
          <a:prstGeom prst="rect">
            <a:avLst/>
          </a:prstGeom>
          <a:solidFill>
            <a:srgbClr val="00B0F0">
              <a:alpha val="75829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This lecture!</a:t>
            </a:r>
          </a:p>
        </p:txBody>
      </p:sp>
    </p:spTree>
    <p:extLst>
      <p:ext uri="{BB962C8B-B14F-4D97-AF65-F5344CB8AC3E}">
        <p14:creationId xmlns:p14="http://schemas.microsoft.com/office/powerpoint/2010/main" val="371350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50E9-5755-A363-3CD5-D43E637B5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Machine Learning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42861-805D-8FC1-C92F-46E41BD7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E2D4D-4F3E-98DA-AF01-385AAAC6A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25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250CB3-ED7C-1D91-48EB-19D7867D79BE}"/>
              </a:ext>
            </a:extLst>
          </p:cNvPr>
          <p:cNvSpPr txBox="1"/>
          <p:nvPr/>
        </p:nvSpPr>
        <p:spPr>
          <a:xfrm>
            <a:off x="756802" y="5887926"/>
            <a:ext cx="53391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" pitchFamily="2" charset="0"/>
              </a:rPr>
              <a:t>Image: </a:t>
            </a:r>
            <a:r>
              <a:rPr lang="en-US" sz="1050" dirty="0">
                <a:latin typeface="Times" pitchFamily="2" charset="0"/>
                <a:hlinkClick r:id="rId2"/>
              </a:rPr>
              <a:t>https://www.slideshare.net/awahid/big-data-and-machine-learning-for-businesses</a:t>
            </a:r>
            <a:endParaRPr lang="en-US" sz="1050" dirty="0">
              <a:latin typeface="Times" pitchFamily="2" charset="0"/>
            </a:endParaRPr>
          </a:p>
        </p:txBody>
      </p:sp>
      <p:pic>
        <p:nvPicPr>
          <p:cNvPr id="2050" name="Picture 2" descr="Machine learning diagram">
            <a:extLst>
              <a:ext uri="{FF2B5EF4-FFF2-40B4-BE49-F238E27FC236}">
                <a16:creationId xmlns:a16="http://schemas.microsoft.com/office/drawing/2014/main" id="{F1294623-6FFE-F1EB-2EB7-6888C04483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97" y="1191437"/>
            <a:ext cx="7835479" cy="56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C1A5E777-5643-31E5-D3BA-B19EAE5AAF6A}"/>
              </a:ext>
            </a:extLst>
          </p:cNvPr>
          <p:cNvSpPr/>
          <p:nvPr/>
        </p:nvSpPr>
        <p:spPr>
          <a:xfrm>
            <a:off x="6363730" y="1149531"/>
            <a:ext cx="3376846" cy="3298901"/>
          </a:xfrm>
          <a:custGeom>
            <a:avLst/>
            <a:gdLst>
              <a:gd name="connsiteX0" fmla="*/ 123567 w 2286000"/>
              <a:gd name="connsiteY0" fmla="*/ 1927654 h 2656703"/>
              <a:gd name="connsiteX1" fmla="*/ 123567 w 2286000"/>
              <a:gd name="connsiteY1" fmla="*/ 1927654 h 2656703"/>
              <a:gd name="connsiteX2" fmla="*/ 98854 w 2286000"/>
              <a:gd name="connsiteY2" fmla="*/ 1816443 h 2656703"/>
              <a:gd name="connsiteX3" fmla="*/ 74140 w 2286000"/>
              <a:gd name="connsiteY3" fmla="*/ 1779373 h 2656703"/>
              <a:gd name="connsiteX4" fmla="*/ 24713 w 2286000"/>
              <a:gd name="connsiteY4" fmla="*/ 1668162 h 2656703"/>
              <a:gd name="connsiteX5" fmla="*/ 0 w 2286000"/>
              <a:gd name="connsiteY5" fmla="*/ 1519881 h 2656703"/>
              <a:gd name="connsiteX6" fmla="*/ 12357 w 2286000"/>
              <a:gd name="connsiteY6" fmla="*/ 1272746 h 2656703"/>
              <a:gd name="connsiteX7" fmla="*/ 49427 w 2286000"/>
              <a:gd name="connsiteY7" fmla="*/ 1186249 h 2656703"/>
              <a:gd name="connsiteX8" fmla="*/ 98854 w 2286000"/>
              <a:gd name="connsiteY8" fmla="*/ 1112108 h 2656703"/>
              <a:gd name="connsiteX9" fmla="*/ 111211 w 2286000"/>
              <a:gd name="connsiteY9" fmla="*/ 1075038 h 2656703"/>
              <a:gd name="connsiteX10" fmla="*/ 172994 w 2286000"/>
              <a:gd name="connsiteY10" fmla="*/ 988541 h 2656703"/>
              <a:gd name="connsiteX11" fmla="*/ 197708 w 2286000"/>
              <a:gd name="connsiteY11" fmla="*/ 951470 h 2656703"/>
              <a:gd name="connsiteX12" fmla="*/ 234778 w 2286000"/>
              <a:gd name="connsiteY12" fmla="*/ 877330 h 2656703"/>
              <a:gd name="connsiteX13" fmla="*/ 247135 w 2286000"/>
              <a:gd name="connsiteY13" fmla="*/ 827903 h 2656703"/>
              <a:gd name="connsiteX14" fmla="*/ 259492 w 2286000"/>
              <a:gd name="connsiteY14" fmla="*/ 481914 h 2656703"/>
              <a:gd name="connsiteX15" fmla="*/ 284205 w 2286000"/>
              <a:gd name="connsiteY15" fmla="*/ 284205 h 2656703"/>
              <a:gd name="connsiteX16" fmla="*/ 333632 w 2286000"/>
              <a:gd name="connsiteY16" fmla="*/ 172995 h 2656703"/>
              <a:gd name="connsiteX17" fmla="*/ 383059 w 2286000"/>
              <a:gd name="connsiteY17" fmla="*/ 98854 h 2656703"/>
              <a:gd name="connsiteX18" fmla="*/ 506627 w 2286000"/>
              <a:gd name="connsiteY18" fmla="*/ 74141 h 2656703"/>
              <a:gd name="connsiteX19" fmla="*/ 543697 w 2286000"/>
              <a:gd name="connsiteY19" fmla="*/ 61784 h 2656703"/>
              <a:gd name="connsiteX20" fmla="*/ 580767 w 2286000"/>
              <a:gd name="connsiteY20" fmla="*/ 37070 h 2656703"/>
              <a:gd name="connsiteX21" fmla="*/ 642551 w 2286000"/>
              <a:gd name="connsiteY21" fmla="*/ 24714 h 2656703"/>
              <a:gd name="connsiteX22" fmla="*/ 679622 w 2286000"/>
              <a:gd name="connsiteY22" fmla="*/ 12357 h 2656703"/>
              <a:gd name="connsiteX23" fmla="*/ 976184 w 2286000"/>
              <a:gd name="connsiteY23" fmla="*/ 0 h 2656703"/>
              <a:gd name="connsiteX24" fmla="*/ 1075038 w 2286000"/>
              <a:gd name="connsiteY24" fmla="*/ 148281 h 2656703"/>
              <a:gd name="connsiteX25" fmla="*/ 1099751 w 2286000"/>
              <a:gd name="connsiteY25" fmla="*/ 185351 h 2656703"/>
              <a:gd name="connsiteX26" fmla="*/ 1124465 w 2286000"/>
              <a:gd name="connsiteY26" fmla="*/ 222422 h 2656703"/>
              <a:gd name="connsiteX27" fmla="*/ 1149178 w 2286000"/>
              <a:gd name="connsiteY27" fmla="*/ 271849 h 2656703"/>
              <a:gd name="connsiteX28" fmla="*/ 1198605 w 2286000"/>
              <a:gd name="connsiteY28" fmla="*/ 345989 h 2656703"/>
              <a:gd name="connsiteX29" fmla="*/ 1235676 w 2286000"/>
              <a:gd name="connsiteY29" fmla="*/ 457200 h 2656703"/>
              <a:gd name="connsiteX30" fmla="*/ 1248032 w 2286000"/>
              <a:gd name="connsiteY30" fmla="*/ 494270 h 2656703"/>
              <a:gd name="connsiteX31" fmla="*/ 1260389 w 2286000"/>
              <a:gd name="connsiteY31" fmla="*/ 531341 h 2656703"/>
              <a:gd name="connsiteX32" fmla="*/ 1272746 w 2286000"/>
              <a:gd name="connsiteY32" fmla="*/ 926757 h 2656703"/>
              <a:gd name="connsiteX33" fmla="*/ 1285103 w 2286000"/>
              <a:gd name="connsiteY33" fmla="*/ 963827 h 2656703"/>
              <a:gd name="connsiteX34" fmla="*/ 1309816 w 2286000"/>
              <a:gd name="connsiteY34" fmla="*/ 1062681 h 2656703"/>
              <a:gd name="connsiteX35" fmla="*/ 1346886 w 2286000"/>
              <a:gd name="connsiteY35" fmla="*/ 1186249 h 2656703"/>
              <a:gd name="connsiteX36" fmla="*/ 1383957 w 2286000"/>
              <a:gd name="connsiteY36" fmla="*/ 1260389 h 2656703"/>
              <a:gd name="connsiteX37" fmla="*/ 1408670 w 2286000"/>
              <a:gd name="connsiteY37" fmla="*/ 1297460 h 2656703"/>
              <a:gd name="connsiteX38" fmla="*/ 1421027 w 2286000"/>
              <a:gd name="connsiteY38" fmla="*/ 1334530 h 2656703"/>
              <a:gd name="connsiteX39" fmla="*/ 1445740 w 2286000"/>
              <a:gd name="connsiteY39" fmla="*/ 1371600 h 2656703"/>
              <a:gd name="connsiteX40" fmla="*/ 1458097 w 2286000"/>
              <a:gd name="connsiteY40" fmla="*/ 1408670 h 2656703"/>
              <a:gd name="connsiteX41" fmla="*/ 1507524 w 2286000"/>
              <a:gd name="connsiteY41" fmla="*/ 1482811 h 2656703"/>
              <a:gd name="connsiteX42" fmla="*/ 1532238 w 2286000"/>
              <a:gd name="connsiteY42" fmla="*/ 1519881 h 2656703"/>
              <a:gd name="connsiteX43" fmla="*/ 1581665 w 2286000"/>
              <a:gd name="connsiteY43" fmla="*/ 1631092 h 2656703"/>
              <a:gd name="connsiteX44" fmla="*/ 1680519 w 2286000"/>
              <a:gd name="connsiteY44" fmla="*/ 1692876 h 2656703"/>
              <a:gd name="connsiteX45" fmla="*/ 1717589 w 2286000"/>
              <a:gd name="connsiteY45" fmla="*/ 1717589 h 2656703"/>
              <a:gd name="connsiteX46" fmla="*/ 1767016 w 2286000"/>
              <a:gd name="connsiteY46" fmla="*/ 1729946 h 2656703"/>
              <a:gd name="connsiteX47" fmla="*/ 1853513 w 2286000"/>
              <a:gd name="connsiteY47" fmla="*/ 1754660 h 2656703"/>
              <a:gd name="connsiteX48" fmla="*/ 2026508 w 2286000"/>
              <a:gd name="connsiteY48" fmla="*/ 1791730 h 2656703"/>
              <a:gd name="connsiteX49" fmla="*/ 2063578 w 2286000"/>
              <a:gd name="connsiteY49" fmla="*/ 1804087 h 2656703"/>
              <a:gd name="connsiteX50" fmla="*/ 2137719 w 2286000"/>
              <a:gd name="connsiteY50" fmla="*/ 1865870 h 2656703"/>
              <a:gd name="connsiteX51" fmla="*/ 2174789 w 2286000"/>
              <a:gd name="connsiteY51" fmla="*/ 1890584 h 2656703"/>
              <a:gd name="connsiteX52" fmla="*/ 2236573 w 2286000"/>
              <a:gd name="connsiteY52" fmla="*/ 1977081 h 2656703"/>
              <a:gd name="connsiteX53" fmla="*/ 2261286 w 2286000"/>
              <a:gd name="connsiteY53" fmla="*/ 2014151 h 2656703"/>
              <a:gd name="connsiteX54" fmla="*/ 2286000 w 2286000"/>
              <a:gd name="connsiteY54" fmla="*/ 2088292 h 2656703"/>
              <a:gd name="connsiteX55" fmla="*/ 2273643 w 2286000"/>
              <a:gd name="connsiteY55" fmla="*/ 2298357 h 2656703"/>
              <a:gd name="connsiteX56" fmla="*/ 2236573 w 2286000"/>
              <a:gd name="connsiteY56" fmla="*/ 2384854 h 2656703"/>
              <a:gd name="connsiteX57" fmla="*/ 2150076 w 2286000"/>
              <a:gd name="connsiteY57" fmla="*/ 2496065 h 2656703"/>
              <a:gd name="connsiteX58" fmla="*/ 2113005 w 2286000"/>
              <a:gd name="connsiteY58" fmla="*/ 2520778 h 2656703"/>
              <a:gd name="connsiteX59" fmla="*/ 2075935 w 2286000"/>
              <a:gd name="connsiteY59" fmla="*/ 2533135 h 2656703"/>
              <a:gd name="connsiteX60" fmla="*/ 1989438 w 2286000"/>
              <a:gd name="connsiteY60" fmla="*/ 2570205 h 2656703"/>
              <a:gd name="connsiteX61" fmla="*/ 1940011 w 2286000"/>
              <a:gd name="connsiteY61" fmla="*/ 2594919 h 2656703"/>
              <a:gd name="connsiteX62" fmla="*/ 1890584 w 2286000"/>
              <a:gd name="connsiteY62" fmla="*/ 2607276 h 2656703"/>
              <a:gd name="connsiteX63" fmla="*/ 1816443 w 2286000"/>
              <a:gd name="connsiteY63" fmla="*/ 2631989 h 2656703"/>
              <a:gd name="connsiteX64" fmla="*/ 1779373 w 2286000"/>
              <a:gd name="connsiteY64" fmla="*/ 2644346 h 2656703"/>
              <a:gd name="connsiteX65" fmla="*/ 1742303 w 2286000"/>
              <a:gd name="connsiteY65" fmla="*/ 2656703 h 2656703"/>
              <a:gd name="connsiteX66" fmla="*/ 1581665 w 2286000"/>
              <a:gd name="connsiteY66" fmla="*/ 2619632 h 2656703"/>
              <a:gd name="connsiteX67" fmla="*/ 1507524 w 2286000"/>
              <a:gd name="connsiteY67" fmla="*/ 2582562 h 2656703"/>
              <a:gd name="connsiteX68" fmla="*/ 1470454 w 2286000"/>
              <a:gd name="connsiteY68" fmla="*/ 2545492 h 2656703"/>
              <a:gd name="connsiteX69" fmla="*/ 1396313 w 2286000"/>
              <a:gd name="connsiteY69" fmla="*/ 2496065 h 2656703"/>
              <a:gd name="connsiteX70" fmla="*/ 1322173 w 2286000"/>
              <a:gd name="connsiteY70" fmla="*/ 2434281 h 2656703"/>
              <a:gd name="connsiteX71" fmla="*/ 1223319 w 2286000"/>
              <a:gd name="connsiteY71" fmla="*/ 2347784 h 2656703"/>
              <a:gd name="connsiteX72" fmla="*/ 1186249 w 2286000"/>
              <a:gd name="connsiteY72" fmla="*/ 2310714 h 2656703"/>
              <a:gd name="connsiteX73" fmla="*/ 1112108 w 2286000"/>
              <a:gd name="connsiteY73" fmla="*/ 2286000 h 2656703"/>
              <a:gd name="connsiteX74" fmla="*/ 1075038 w 2286000"/>
              <a:gd name="connsiteY74" fmla="*/ 2261287 h 2656703"/>
              <a:gd name="connsiteX75" fmla="*/ 1000897 w 2286000"/>
              <a:gd name="connsiteY75" fmla="*/ 2236573 h 2656703"/>
              <a:gd name="connsiteX76" fmla="*/ 827903 w 2286000"/>
              <a:gd name="connsiteY76" fmla="*/ 2211860 h 2656703"/>
              <a:gd name="connsiteX77" fmla="*/ 568411 w 2286000"/>
              <a:gd name="connsiteY77" fmla="*/ 2199503 h 2656703"/>
              <a:gd name="connsiteX78" fmla="*/ 407773 w 2286000"/>
              <a:gd name="connsiteY78" fmla="*/ 2174789 h 2656703"/>
              <a:gd name="connsiteX79" fmla="*/ 370703 w 2286000"/>
              <a:gd name="connsiteY79" fmla="*/ 2162432 h 2656703"/>
              <a:gd name="connsiteX80" fmla="*/ 296562 w 2286000"/>
              <a:gd name="connsiteY80" fmla="*/ 2113005 h 2656703"/>
              <a:gd name="connsiteX81" fmla="*/ 259492 w 2286000"/>
              <a:gd name="connsiteY81" fmla="*/ 2088292 h 2656703"/>
              <a:gd name="connsiteX82" fmla="*/ 185351 w 2286000"/>
              <a:gd name="connsiteY82" fmla="*/ 2051222 h 2656703"/>
              <a:gd name="connsiteX83" fmla="*/ 111211 w 2286000"/>
              <a:gd name="connsiteY83" fmla="*/ 1989438 h 2656703"/>
              <a:gd name="connsiteX84" fmla="*/ 98854 w 2286000"/>
              <a:gd name="connsiteY84" fmla="*/ 1853514 h 2656703"/>
              <a:gd name="connsiteX85" fmla="*/ 61784 w 2286000"/>
              <a:gd name="connsiteY85" fmla="*/ 1779373 h 2656703"/>
              <a:gd name="connsiteX86" fmla="*/ 61784 w 2286000"/>
              <a:gd name="connsiteY86" fmla="*/ 1742303 h 2656703"/>
              <a:gd name="connsiteX87" fmla="*/ 160638 w 2286000"/>
              <a:gd name="connsiteY87" fmla="*/ 1890584 h 2656703"/>
              <a:gd name="connsiteX88" fmla="*/ 24713 w 2286000"/>
              <a:gd name="connsiteY88" fmla="*/ 1680519 h 2656703"/>
              <a:gd name="connsiteX89" fmla="*/ 123567 w 2286000"/>
              <a:gd name="connsiteY89" fmla="*/ 1927654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286000" h="2656703">
                <a:moveTo>
                  <a:pt x="123567" y="1927654"/>
                </a:moveTo>
                <a:lnTo>
                  <a:pt x="123567" y="1927654"/>
                </a:lnTo>
                <a:cubicBezTo>
                  <a:pt x="115329" y="1890584"/>
                  <a:pt x="110863" y="1852469"/>
                  <a:pt x="98854" y="1816443"/>
                </a:cubicBezTo>
                <a:cubicBezTo>
                  <a:pt x="94158" y="1802354"/>
                  <a:pt x="80172" y="1792944"/>
                  <a:pt x="74140" y="1779373"/>
                </a:cubicBezTo>
                <a:cubicBezTo>
                  <a:pt x="15320" y="1647029"/>
                  <a:pt x="80644" y="1752056"/>
                  <a:pt x="24713" y="1668162"/>
                </a:cubicBezTo>
                <a:cubicBezTo>
                  <a:pt x="11700" y="1616107"/>
                  <a:pt x="0" y="1577729"/>
                  <a:pt x="0" y="1519881"/>
                </a:cubicBezTo>
                <a:cubicBezTo>
                  <a:pt x="0" y="1437400"/>
                  <a:pt x="5212" y="1354917"/>
                  <a:pt x="12357" y="1272746"/>
                </a:cubicBezTo>
                <a:cubicBezTo>
                  <a:pt x="14091" y="1252810"/>
                  <a:pt x="42148" y="1198380"/>
                  <a:pt x="49427" y="1186249"/>
                </a:cubicBezTo>
                <a:cubicBezTo>
                  <a:pt x="64709" y="1160780"/>
                  <a:pt x="89461" y="1140286"/>
                  <a:pt x="98854" y="1112108"/>
                </a:cubicBezTo>
                <a:cubicBezTo>
                  <a:pt x="102973" y="1099751"/>
                  <a:pt x="105386" y="1086688"/>
                  <a:pt x="111211" y="1075038"/>
                </a:cubicBezTo>
                <a:cubicBezTo>
                  <a:pt x="120919" y="1055623"/>
                  <a:pt x="163664" y="1001603"/>
                  <a:pt x="172994" y="988541"/>
                </a:cubicBezTo>
                <a:cubicBezTo>
                  <a:pt x="181626" y="976456"/>
                  <a:pt x="191066" y="964753"/>
                  <a:pt x="197708" y="951470"/>
                </a:cubicBezTo>
                <a:cubicBezTo>
                  <a:pt x="248869" y="849149"/>
                  <a:pt x="163951" y="983572"/>
                  <a:pt x="234778" y="877330"/>
                </a:cubicBezTo>
                <a:cubicBezTo>
                  <a:pt x="238897" y="860854"/>
                  <a:pt x="246076" y="844853"/>
                  <a:pt x="247135" y="827903"/>
                </a:cubicBezTo>
                <a:cubicBezTo>
                  <a:pt x="254334" y="712725"/>
                  <a:pt x="253582" y="597166"/>
                  <a:pt x="259492" y="481914"/>
                </a:cubicBezTo>
                <a:cubicBezTo>
                  <a:pt x="262214" y="428845"/>
                  <a:pt x="268253" y="342695"/>
                  <a:pt x="284205" y="284205"/>
                </a:cubicBezTo>
                <a:cubicBezTo>
                  <a:pt x="322459" y="143940"/>
                  <a:pt x="289428" y="261405"/>
                  <a:pt x="333632" y="172995"/>
                </a:cubicBezTo>
                <a:cubicBezTo>
                  <a:pt x="356303" y="127653"/>
                  <a:pt x="330356" y="133989"/>
                  <a:pt x="383059" y="98854"/>
                </a:cubicBezTo>
                <a:cubicBezTo>
                  <a:pt x="406588" y="83168"/>
                  <a:pt x="499298" y="75188"/>
                  <a:pt x="506627" y="74141"/>
                </a:cubicBezTo>
                <a:cubicBezTo>
                  <a:pt x="518984" y="70022"/>
                  <a:pt x="532047" y="67609"/>
                  <a:pt x="543697" y="61784"/>
                </a:cubicBezTo>
                <a:cubicBezTo>
                  <a:pt x="556980" y="55142"/>
                  <a:pt x="566862" y="42284"/>
                  <a:pt x="580767" y="37070"/>
                </a:cubicBezTo>
                <a:cubicBezTo>
                  <a:pt x="600432" y="29696"/>
                  <a:pt x="622176" y="29808"/>
                  <a:pt x="642551" y="24714"/>
                </a:cubicBezTo>
                <a:cubicBezTo>
                  <a:pt x="655188" y="21555"/>
                  <a:pt x="666632" y="13319"/>
                  <a:pt x="679622" y="12357"/>
                </a:cubicBezTo>
                <a:cubicBezTo>
                  <a:pt x="778291" y="5048"/>
                  <a:pt x="877330" y="4119"/>
                  <a:pt x="976184" y="0"/>
                </a:cubicBezTo>
                <a:lnTo>
                  <a:pt x="1075038" y="148281"/>
                </a:lnTo>
                <a:lnTo>
                  <a:pt x="1099751" y="185351"/>
                </a:lnTo>
                <a:cubicBezTo>
                  <a:pt x="1107989" y="197708"/>
                  <a:pt x="1117823" y="209139"/>
                  <a:pt x="1124465" y="222422"/>
                </a:cubicBezTo>
                <a:cubicBezTo>
                  <a:pt x="1132703" y="238898"/>
                  <a:pt x="1139701" y="256054"/>
                  <a:pt x="1149178" y="271849"/>
                </a:cubicBezTo>
                <a:cubicBezTo>
                  <a:pt x="1164459" y="297318"/>
                  <a:pt x="1189212" y="317811"/>
                  <a:pt x="1198605" y="345989"/>
                </a:cubicBezTo>
                <a:lnTo>
                  <a:pt x="1235676" y="457200"/>
                </a:lnTo>
                <a:lnTo>
                  <a:pt x="1248032" y="494270"/>
                </a:lnTo>
                <a:lnTo>
                  <a:pt x="1260389" y="531341"/>
                </a:lnTo>
                <a:cubicBezTo>
                  <a:pt x="1264508" y="663146"/>
                  <a:pt x="1265223" y="795102"/>
                  <a:pt x="1272746" y="926757"/>
                </a:cubicBezTo>
                <a:cubicBezTo>
                  <a:pt x="1273489" y="939761"/>
                  <a:pt x="1281676" y="951261"/>
                  <a:pt x="1285103" y="963827"/>
                </a:cubicBezTo>
                <a:cubicBezTo>
                  <a:pt x="1294040" y="996596"/>
                  <a:pt x="1301578" y="1029730"/>
                  <a:pt x="1309816" y="1062681"/>
                </a:cubicBezTo>
                <a:cubicBezTo>
                  <a:pt x="1316723" y="1090308"/>
                  <a:pt x="1334855" y="1168203"/>
                  <a:pt x="1346886" y="1186249"/>
                </a:cubicBezTo>
                <a:cubicBezTo>
                  <a:pt x="1417704" y="1292473"/>
                  <a:pt x="1332805" y="1158084"/>
                  <a:pt x="1383957" y="1260389"/>
                </a:cubicBezTo>
                <a:cubicBezTo>
                  <a:pt x="1390599" y="1273672"/>
                  <a:pt x="1402028" y="1284177"/>
                  <a:pt x="1408670" y="1297460"/>
                </a:cubicBezTo>
                <a:cubicBezTo>
                  <a:pt x="1414495" y="1309110"/>
                  <a:pt x="1415202" y="1322880"/>
                  <a:pt x="1421027" y="1334530"/>
                </a:cubicBezTo>
                <a:cubicBezTo>
                  <a:pt x="1427668" y="1347813"/>
                  <a:pt x="1439099" y="1358317"/>
                  <a:pt x="1445740" y="1371600"/>
                </a:cubicBezTo>
                <a:cubicBezTo>
                  <a:pt x="1451565" y="1383250"/>
                  <a:pt x="1451771" y="1397284"/>
                  <a:pt x="1458097" y="1408670"/>
                </a:cubicBezTo>
                <a:cubicBezTo>
                  <a:pt x="1472522" y="1434634"/>
                  <a:pt x="1491048" y="1458097"/>
                  <a:pt x="1507524" y="1482811"/>
                </a:cubicBezTo>
                <a:lnTo>
                  <a:pt x="1532238" y="1519881"/>
                </a:lnTo>
                <a:cubicBezTo>
                  <a:pt x="1544474" y="1556590"/>
                  <a:pt x="1552291" y="1601718"/>
                  <a:pt x="1581665" y="1631092"/>
                </a:cubicBezTo>
                <a:cubicBezTo>
                  <a:pt x="1621041" y="1670468"/>
                  <a:pt x="1634842" y="1666775"/>
                  <a:pt x="1680519" y="1692876"/>
                </a:cubicBezTo>
                <a:cubicBezTo>
                  <a:pt x="1693413" y="1700244"/>
                  <a:pt x="1703939" y="1711739"/>
                  <a:pt x="1717589" y="1717589"/>
                </a:cubicBezTo>
                <a:cubicBezTo>
                  <a:pt x="1733199" y="1724279"/>
                  <a:pt x="1750687" y="1725280"/>
                  <a:pt x="1767016" y="1729946"/>
                </a:cubicBezTo>
                <a:cubicBezTo>
                  <a:pt x="1831847" y="1748470"/>
                  <a:pt x="1776260" y="1738106"/>
                  <a:pt x="1853513" y="1754660"/>
                </a:cubicBezTo>
                <a:cubicBezTo>
                  <a:pt x="1910266" y="1766821"/>
                  <a:pt x="1970076" y="1775606"/>
                  <a:pt x="2026508" y="1791730"/>
                </a:cubicBezTo>
                <a:cubicBezTo>
                  <a:pt x="2039032" y="1795308"/>
                  <a:pt x="2051928" y="1798262"/>
                  <a:pt x="2063578" y="1804087"/>
                </a:cubicBezTo>
                <a:cubicBezTo>
                  <a:pt x="2109600" y="1827098"/>
                  <a:pt x="2096724" y="1831707"/>
                  <a:pt x="2137719" y="1865870"/>
                </a:cubicBezTo>
                <a:cubicBezTo>
                  <a:pt x="2149128" y="1875377"/>
                  <a:pt x="2162432" y="1882346"/>
                  <a:pt x="2174789" y="1890584"/>
                </a:cubicBezTo>
                <a:cubicBezTo>
                  <a:pt x="2233045" y="1977966"/>
                  <a:pt x="2159921" y="1869767"/>
                  <a:pt x="2236573" y="1977081"/>
                </a:cubicBezTo>
                <a:cubicBezTo>
                  <a:pt x="2245205" y="1989166"/>
                  <a:pt x="2255255" y="2000580"/>
                  <a:pt x="2261286" y="2014151"/>
                </a:cubicBezTo>
                <a:cubicBezTo>
                  <a:pt x="2271866" y="2037956"/>
                  <a:pt x="2286000" y="2088292"/>
                  <a:pt x="2286000" y="2088292"/>
                </a:cubicBezTo>
                <a:cubicBezTo>
                  <a:pt x="2281881" y="2158314"/>
                  <a:pt x="2280623" y="2228562"/>
                  <a:pt x="2273643" y="2298357"/>
                </a:cubicBezTo>
                <a:cubicBezTo>
                  <a:pt x="2271598" y="2318808"/>
                  <a:pt x="2244290" y="2371993"/>
                  <a:pt x="2236573" y="2384854"/>
                </a:cubicBezTo>
                <a:cubicBezTo>
                  <a:pt x="2209019" y="2430778"/>
                  <a:pt x="2189577" y="2463148"/>
                  <a:pt x="2150076" y="2496065"/>
                </a:cubicBezTo>
                <a:cubicBezTo>
                  <a:pt x="2138667" y="2505572"/>
                  <a:pt x="2126288" y="2514136"/>
                  <a:pt x="2113005" y="2520778"/>
                </a:cubicBezTo>
                <a:cubicBezTo>
                  <a:pt x="2101355" y="2526603"/>
                  <a:pt x="2087585" y="2527310"/>
                  <a:pt x="2075935" y="2533135"/>
                </a:cubicBezTo>
                <a:cubicBezTo>
                  <a:pt x="1990604" y="2575802"/>
                  <a:pt x="2092302" y="2544491"/>
                  <a:pt x="1989438" y="2570205"/>
                </a:cubicBezTo>
                <a:cubicBezTo>
                  <a:pt x="1972962" y="2578443"/>
                  <a:pt x="1957259" y="2588451"/>
                  <a:pt x="1940011" y="2594919"/>
                </a:cubicBezTo>
                <a:cubicBezTo>
                  <a:pt x="1924110" y="2600882"/>
                  <a:pt x="1906851" y="2602396"/>
                  <a:pt x="1890584" y="2607276"/>
                </a:cubicBezTo>
                <a:cubicBezTo>
                  <a:pt x="1865632" y="2614761"/>
                  <a:pt x="1841157" y="2623751"/>
                  <a:pt x="1816443" y="2631989"/>
                </a:cubicBezTo>
                <a:lnTo>
                  <a:pt x="1779373" y="2644346"/>
                </a:lnTo>
                <a:lnTo>
                  <a:pt x="1742303" y="2656703"/>
                </a:lnTo>
                <a:cubicBezTo>
                  <a:pt x="1702421" y="2651006"/>
                  <a:pt x="1618676" y="2644305"/>
                  <a:pt x="1581665" y="2619632"/>
                </a:cubicBezTo>
                <a:cubicBezTo>
                  <a:pt x="1533756" y="2587694"/>
                  <a:pt x="1558683" y="2599615"/>
                  <a:pt x="1507524" y="2582562"/>
                </a:cubicBezTo>
                <a:cubicBezTo>
                  <a:pt x="1495167" y="2570205"/>
                  <a:pt x="1484248" y="2556221"/>
                  <a:pt x="1470454" y="2545492"/>
                </a:cubicBezTo>
                <a:cubicBezTo>
                  <a:pt x="1447009" y="2527257"/>
                  <a:pt x="1417316" y="2517068"/>
                  <a:pt x="1396313" y="2496065"/>
                </a:cubicBezTo>
                <a:cubicBezTo>
                  <a:pt x="1348742" y="2448494"/>
                  <a:pt x="1373783" y="2468689"/>
                  <a:pt x="1322173" y="2434281"/>
                </a:cubicBezTo>
                <a:cubicBezTo>
                  <a:pt x="1252149" y="2329247"/>
                  <a:pt x="1367484" y="2491949"/>
                  <a:pt x="1223319" y="2347784"/>
                </a:cubicBezTo>
                <a:cubicBezTo>
                  <a:pt x="1210962" y="2335427"/>
                  <a:pt x="1201525" y="2319201"/>
                  <a:pt x="1186249" y="2310714"/>
                </a:cubicBezTo>
                <a:cubicBezTo>
                  <a:pt x="1163477" y="2298063"/>
                  <a:pt x="1133783" y="2300450"/>
                  <a:pt x="1112108" y="2286000"/>
                </a:cubicBezTo>
                <a:cubicBezTo>
                  <a:pt x="1099751" y="2277762"/>
                  <a:pt x="1088609" y="2267318"/>
                  <a:pt x="1075038" y="2261287"/>
                </a:cubicBezTo>
                <a:cubicBezTo>
                  <a:pt x="1051233" y="2250707"/>
                  <a:pt x="1025611" y="2244811"/>
                  <a:pt x="1000897" y="2236573"/>
                </a:cubicBezTo>
                <a:cubicBezTo>
                  <a:pt x="925137" y="2211319"/>
                  <a:pt x="961186" y="2220190"/>
                  <a:pt x="827903" y="2211860"/>
                </a:cubicBezTo>
                <a:cubicBezTo>
                  <a:pt x="741476" y="2206458"/>
                  <a:pt x="654908" y="2203622"/>
                  <a:pt x="568411" y="2199503"/>
                </a:cubicBezTo>
                <a:cubicBezTo>
                  <a:pt x="508388" y="2192000"/>
                  <a:pt x="464381" y="2188941"/>
                  <a:pt x="407773" y="2174789"/>
                </a:cubicBezTo>
                <a:cubicBezTo>
                  <a:pt x="395137" y="2171630"/>
                  <a:pt x="382089" y="2168758"/>
                  <a:pt x="370703" y="2162432"/>
                </a:cubicBezTo>
                <a:cubicBezTo>
                  <a:pt x="344739" y="2148007"/>
                  <a:pt x="321276" y="2129481"/>
                  <a:pt x="296562" y="2113005"/>
                </a:cubicBezTo>
                <a:cubicBezTo>
                  <a:pt x="284205" y="2104767"/>
                  <a:pt x="273581" y="2092988"/>
                  <a:pt x="259492" y="2088292"/>
                </a:cubicBezTo>
                <a:cubicBezTo>
                  <a:pt x="222342" y="2075908"/>
                  <a:pt x="217287" y="2077836"/>
                  <a:pt x="185351" y="2051222"/>
                </a:cubicBezTo>
                <a:cubicBezTo>
                  <a:pt x="90203" y="1971932"/>
                  <a:pt x="203254" y="2050799"/>
                  <a:pt x="111211" y="1989438"/>
                </a:cubicBezTo>
                <a:cubicBezTo>
                  <a:pt x="79855" y="1895373"/>
                  <a:pt x="81388" y="1940842"/>
                  <a:pt x="98854" y="1853514"/>
                </a:cubicBezTo>
                <a:cubicBezTo>
                  <a:pt x="79877" y="1825048"/>
                  <a:pt x="67468" y="1813480"/>
                  <a:pt x="61784" y="1779373"/>
                </a:cubicBezTo>
                <a:cubicBezTo>
                  <a:pt x="59753" y="1767184"/>
                  <a:pt x="61784" y="1754660"/>
                  <a:pt x="61784" y="1742303"/>
                </a:cubicBezTo>
                <a:lnTo>
                  <a:pt x="160638" y="1890584"/>
                </a:lnTo>
                <a:lnTo>
                  <a:pt x="24713" y="1680519"/>
                </a:lnTo>
                <a:lnTo>
                  <a:pt x="123567" y="1927654"/>
                </a:lnTo>
                <a:close/>
              </a:path>
            </a:pathLst>
          </a:custGeom>
          <a:solidFill>
            <a:srgbClr val="FF0000">
              <a:alpha val="20676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2" name="Line Callout 2 (Border and Accent Bar) 11">
            <a:extLst>
              <a:ext uri="{FF2B5EF4-FFF2-40B4-BE49-F238E27FC236}">
                <a16:creationId xmlns:a16="http://schemas.microsoft.com/office/drawing/2014/main" id="{4BD8C09D-259F-3A40-3E85-DFAFCA46AE07}"/>
              </a:ext>
            </a:extLst>
          </p:cNvPr>
          <p:cNvSpPr/>
          <p:nvPr/>
        </p:nvSpPr>
        <p:spPr>
          <a:xfrm>
            <a:off x="10054790" y="1680519"/>
            <a:ext cx="1668162" cy="359233"/>
          </a:xfrm>
          <a:prstGeom prst="accentBorderCallout2">
            <a:avLst>
              <a:gd name="adj1" fmla="val 22189"/>
              <a:gd name="adj2" fmla="val -3148"/>
              <a:gd name="adj3" fmla="val 18750"/>
              <a:gd name="adj4" fmla="val -16667"/>
              <a:gd name="adj5" fmla="val 256970"/>
              <a:gd name="adj6" fmla="val -102223"/>
            </a:avLst>
          </a:prstGeom>
          <a:solidFill>
            <a:srgbClr val="00B0F0">
              <a:alpha val="64797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This lecture!</a:t>
            </a:r>
          </a:p>
        </p:txBody>
      </p:sp>
    </p:spTree>
    <p:extLst>
      <p:ext uri="{BB962C8B-B14F-4D97-AF65-F5344CB8AC3E}">
        <p14:creationId xmlns:p14="http://schemas.microsoft.com/office/powerpoint/2010/main" val="1195898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674494"/>
          </a:xfrm>
        </p:spPr>
        <p:txBody>
          <a:bodyPr>
            <a:normAutofit/>
          </a:bodyPr>
          <a:lstStyle/>
          <a:p>
            <a:r>
              <a:rPr lang="en-US" dirty="0"/>
              <a:t>Regression </a:t>
            </a:r>
          </a:p>
          <a:p>
            <a:pPr lvl="1"/>
            <a:r>
              <a:rPr lang="en-US" dirty="0"/>
              <a:t>Predicting values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11566FF-44EF-920D-89AD-713CD327FBA5}"/>
              </a:ext>
            </a:extLst>
          </p:cNvPr>
          <p:cNvGraphicFramePr>
            <a:graphicFrameLocks noGrp="1"/>
          </p:cNvGraphicFramePr>
          <p:nvPr/>
        </p:nvGraphicFramePr>
        <p:xfrm>
          <a:off x="4102100" y="1332411"/>
          <a:ext cx="72517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1700">
                  <a:extLst>
                    <a:ext uri="{9D8B030D-6E8A-4147-A177-3AD203B41FA5}">
                      <a16:colId xmlns:a16="http://schemas.microsoft.com/office/drawing/2014/main" val="2197927911"/>
                    </a:ext>
                  </a:extLst>
                </a:gridCol>
              </a:tblGrid>
              <a:tr h="2620434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b="1" dirty="0">
                          <a:latin typeface="Times" pitchFamily="2" charset="0"/>
                        </a:rPr>
                        <a:t>Given the </a:t>
                      </a:r>
                      <a:r>
                        <a:rPr lang="en-US" b="1" dirty="0">
                          <a:latin typeface="Times" pitchFamily="2" charset="0"/>
                          <a:hlinkClick r:id="rId3"/>
                        </a:rPr>
                        <a:t>California housing dataset</a:t>
                      </a:r>
                      <a:r>
                        <a:rPr lang="en-US" b="1" dirty="0">
                          <a:latin typeface="Times" pitchFamily="2" charset="0"/>
                        </a:rPr>
                        <a:t> including samples with the following attributes, design a predictive system to estimate the house price for any other house in California given theses features.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b="1" dirty="0">
                        <a:latin typeface="Times" pitchFamily="2" charset="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b="1" dirty="0" err="1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MedInc</a:t>
                      </a:r>
                      <a:r>
                        <a:rPr lang="en-US" dirty="0">
                          <a:latin typeface="Times" pitchFamily="2" charset="0"/>
                        </a:rPr>
                        <a:t> median income in block group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b="1" dirty="0" err="1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HouseAge</a:t>
                      </a:r>
                      <a:r>
                        <a:rPr lang="en-US" dirty="0">
                          <a:latin typeface="Times" pitchFamily="2" charset="0"/>
                        </a:rPr>
                        <a:t> median house age in block group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b="1" dirty="0" err="1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AveRooms</a:t>
                      </a:r>
                      <a:r>
                        <a:rPr lang="en-US" dirty="0">
                          <a:latin typeface="Times" pitchFamily="2" charset="0"/>
                        </a:rPr>
                        <a:t> average number of rooms per household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b="1" dirty="0" err="1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AveBedrms</a:t>
                      </a:r>
                      <a:r>
                        <a:rPr lang="en-US" dirty="0">
                          <a:latin typeface="Times" pitchFamily="2" charset="0"/>
                        </a:rPr>
                        <a:t> average number of bedrooms per household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b="1" dirty="0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Population</a:t>
                      </a:r>
                      <a:r>
                        <a:rPr lang="en-US" dirty="0">
                          <a:latin typeface="Times" pitchFamily="2" charset="0"/>
                        </a:rPr>
                        <a:t> block group population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b="1" dirty="0" err="1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AveOccup</a:t>
                      </a:r>
                      <a:r>
                        <a:rPr lang="en-US" dirty="0">
                          <a:latin typeface="Times" pitchFamily="2" charset="0"/>
                        </a:rPr>
                        <a:t> average number of household members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b="1" dirty="0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Latitude</a:t>
                      </a:r>
                      <a:r>
                        <a:rPr lang="en-US" dirty="0">
                          <a:latin typeface="Times" pitchFamily="2" charset="0"/>
                        </a:rPr>
                        <a:t> block group latitude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b="1" dirty="0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Longitude</a:t>
                      </a:r>
                      <a:r>
                        <a:rPr lang="en-US" dirty="0">
                          <a:latin typeface="Times" pitchFamily="2" charset="0"/>
                        </a:rPr>
                        <a:t> block group longitude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879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748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1"/>
            <a:ext cx="10668000" cy="46744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Classification</a:t>
            </a:r>
          </a:p>
          <a:p>
            <a:pPr lvl="1"/>
            <a:r>
              <a:rPr lang="en-US" dirty="0"/>
              <a:t>Predicting classes</a:t>
            </a:r>
            <a:br>
              <a:rPr lang="en-US" dirty="0"/>
            </a:br>
            <a:r>
              <a:rPr lang="en-US" dirty="0"/>
              <a:t> (categories)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Either binary classification (two classes) or multiclass classification (≥2 classes)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input can represent numbers, images, audio, etc.</a:t>
            </a:r>
          </a:p>
          <a:p>
            <a:pPr lvl="2"/>
            <a:r>
              <a:rPr lang="en-US" dirty="0">
                <a:hlinkClick r:id="rId2"/>
              </a:rPr>
              <a:t>Image classification datasets </a:t>
            </a:r>
            <a:r>
              <a:rPr lang="en-US" dirty="0"/>
              <a:t>in TensorFlow package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C44154-2E09-8E33-C457-B3B4A7C11EEB}"/>
              </a:ext>
            </a:extLst>
          </p:cNvPr>
          <p:cNvGraphicFramePr>
            <a:graphicFrameLocks noGrp="1"/>
          </p:cNvGraphicFramePr>
          <p:nvPr/>
        </p:nvGraphicFramePr>
        <p:xfrm>
          <a:off x="4102100" y="1273033"/>
          <a:ext cx="7251700" cy="27823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1700">
                  <a:extLst>
                    <a:ext uri="{9D8B030D-6E8A-4147-A177-3AD203B41FA5}">
                      <a16:colId xmlns:a16="http://schemas.microsoft.com/office/drawing/2014/main" val="2197927911"/>
                    </a:ext>
                  </a:extLst>
                </a:gridCol>
              </a:tblGrid>
              <a:tr h="278238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b="1" u="none" dirty="0">
                          <a:latin typeface="Times" pitchFamily="2" charset="0"/>
                        </a:rPr>
                        <a:t>Given the </a:t>
                      </a:r>
                      <a:r>
                        <a:rPr lang="en-US" b="1" u="none" dirty="0">
                          <a:latin typeface="Times" pitchFamily="2" charset="0"/>
                          <a:hlinkClick r:id="rId3"/>
                        </a:rPr>
                        <a:t>iris plants dataset</a:t>
                      </a:r>
                      <a:r>
                        <a:rPr lang="en-US" b="1" dirty="0">
                          <a:latin typeface="Times" pitchFamily="2" charset="0"/>
                        </a:rPr>
                        <a:t> including samples from 3 classes of iris plants (50 instances of each class; 150 in total) with the following attributes, train a classifier model to estimate the type of any other iris plant given these features.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b="1" dirty="0">
                        <a:latin typeface="Times" pitchFamily="2" charset="0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800" dirty="0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sepal length in cm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800" dirty="0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sepal width in cm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800" dirty="0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petal length in cm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800" dirty="0">
                          <a:highlight>
                            <a:srgbClr val="FFFF00"/>
                          </a:highlight>
                          <a:latin typeface="Times" pitchFamily="2" charset="0"/>
                        </a:rPr>
                        <a:t>petal width in cm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87966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2505686-D340-D463-F870-17E637BDA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767" y="2469941"/>
            <a:ext cx="4539641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9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1"/>
            <a:ext cx="10668000" cy="4674494"/>
          </a:xfrm>
        </p:spPr>
        <p:txBody>
          <a:bodyPr>
            <a:normAutofit/>
          </a:bodyPr>
          <a:lstStyle/>
          <a:p>
            <a:r>
              <a:rPr lang="en-US" dirty="0"/>
              <a:t>Classification</a:t>
            </a:r>
          </a:p>
          <a:p>
            <a:pPr lvl="1"/>
            <a:r>
              <a:rPr lang="en-US" dirty="0"/>
              <a:t>Predicting classes (categories)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C44154-2E09-8E33-C457-B3B4A7C11EE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278463"/>
          <a:ext cx="5003800" cy="3728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03800">
                  <a:extLst>
                    <a:ext uri="{9D8B030D-6E8A-4147-A177-3AD203B41FA5}">
                      <a16:colId xmlns:a16="http://schemas.microsoft.com/office/drawing/2014/main" val="2197927911"/>
                    </a:ext>
                  </a:extLst>
                </a:gridCol>
              </a:tblGrid>
              <a:tr h="37284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Times" pitchFamily="2" charset="0"/>
                        </a:rPr>
                        <a:t>Dataset: </a:t>
                      </a:r>
                      <a:r>
                        <a:rPr lang="en-US" b="0" dirty="0" err="1">
                          <a:latin typeface="Times" pitchFamily="2" charset="0"/>
                          <a:hlinkClick r:id="rId2"/>
                        </a:rPr>
                        <a:t>mnist</a:t>
                      </a:r>
                      <a:r>
                        <a:rPr lang="en-US" b="0" dirty="0">
                          <a:latin typeface="Times" pitchFamily="2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latin typeface="Times" pitchFamily="2" charset="0"/>
                        </a:rPr>
                        <a:t>Handwritten digits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latin typeface="Times" pitchFamily="2" charset="0"/>
                        </a:rPr>
                        <a:t>Grayscale images 28 x 28 pixels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latin typeface="Times" pitchFamily="2" charset="0"/>
                        </a:rPr>
                        <a:t>10 Labels (0~9)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8796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CA193C3-E719-DCA7-6452-1204686B8FA4}"/>
              </a:ext>
            </a:extLst>
          </p:cNvPr>
          <p:cNvGraphicFramePr>
            <a:graphicFrameLocks noGrp="1"/>
          </p:cNvGraphicFramePr>
          <p:nvPr/>
        </p:nvGraphicFramePr>
        <p:xfrm>
          <a:off x="6350000" y="2278463"/>
          <a:ext cx="5003800" cy="3728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03800">
                  <a:extLst>
                    <a:ext uri="{9D8B030D-6E8A-4147-A177-3AD203B41FA5}">
                      <a16:colId xmlns:a16="http://schemas.microsoft.com/office/drawing/2014/main" val="2197927911"/>
                    </a:ext>
                  </a:extLst>
                </a:gridCol>
              </a:tblGrid>
              <a:tr h="372844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800" dirty="0">
                          <a:latin typeface="Times" pitchFamily="2" charset="0"/>
                        </a:rPr>
                        <a:t>Dataset: </a:t>
                      </a:r>
                      <a:r>
                        <a:rPr lang="en-US" sz="1800" dirty="0">
                          <a:latin typeface="Times" pitchFamily="2" charset="0"/>
                          <a:hlinkClick r:id="rId3"/>
                        </a:rPr>
                        <a:t>fashion-mnist</a:t>
                      </a:r>
                      <a:endParaRPr lang="en-US" sz="1800" dirty="0">
                        <a:latin typeface="Times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Times" pitchFamily="2" charset="0"/>
                        </a:rPr>
                        <a:t>Grayscale images 28 x 28 pixels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Times" pitchFamily="2" charset="0"/>
                        </a:rPr>
                        <a:t>10 Labels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800" dirty="0"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87966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1502319-4CB7-DE2D-844A-7CF5EB6EC3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2906" y="2794000"/>
            <a:ext cx="3125976" cy="3155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17080F-7401-F65B-EEEE-81436A5A02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9900" y="3117938"/>
            <a:ext cx="2832100" cy="2956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01FE43-FDE0-9CEC-A00D-2010F5918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768" y="3228284"/>
            <a:ext cx="1310637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55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674494"/>
          </a:xfrm>
        </p:spPr>
        <p:txBody>
          <a:bodyPr>
            <a:normAutofit/>
          </a:bodyPr>
          <a:lstStyle/>
          <a:p>
            <a:r>
              <a:rPr lang="en-US" dirty="0"/>
              <a:t>Regression </a:t>
            </a:r>
          </a:p>
          <a:p>
            <a:pPr lvl="1"/>
            <a:r>
              <a:rPr lang="en-US" dirty="0"/>
              <a:t>Predicting values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Classification</a:t>
            </a:r>
          </a:p>
          <a:p>
            <a:pPr lvl="1"/>
            <a:r>
              <a:rPr lang="en-US" dirty="0"/>
              <a:t>Predicting classes</a:t>
            </a:r>
            <a:br>
              <a:rPr lang="en-US" dirty="0"/>
            </a:br>
            <a:r>
              <a:rPr lang="en-US" dirty="0"/>
              <a:t> (categories)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11566FF-44EF-920D-89AD-713CD327F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487471"/>
              </p:ext>
            </p:extLst>
          </p:nvPr>
        </p:nvGraphicFramePr>
        <p:xfrm>
          <a:off x="4102100" y="1332411"/>
          <a:ext cx="7251700" cy="154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1700">
                  <a:extLst>
                    <a:ext uri="{9D8B030D-6E8A-4147-A177-3AD203B41FA5}">
                      <a16:colId xmlns:a16="http://schemas.microsoft.com/office/drawing/2014/main" val="2197927911"/>
                    </a:ext>
                  </a:extLst>
                </a:gridCol>
              </a:tblGrid>
              <a:tr h="15443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b="1" dirty="0">
                          <a:latin typeface="Times" pitchFamily="2" charset="0"/>
                        </a:rPr>
                        <a:t>Given the </a:t>
                      </a:r>
                      <a:r>
                        <a:rPr lang="en-US" b="1" dirty="0">
                          <a:latin typeface="Times" pitchFamily="2" charset="0"/>
                          <a:hlinkClick r:id="rId2"/>
                        </a:rPr>
                        <a:t>California housing dataset</a:t>
                      </a:r>
                      <a:r>
                        <a:rPr lang="en-US" b="1" dirty="0">
                          <a:latin typeface="Times" pitchFamily="2" charset="0"/>
                        </a:rPr>
                        <a:t> including samples with the following attributes, design a predictive system to estimate the house price for any other house in California given theses features.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87966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C44154-2E09-8E33-C457-B3B4A7C11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152923"/>
              </p:ext>
            </p:extLst>
          </p:nvPr>
        </p:nvGraphicFramePr>
        <p:xfrm>
          <a:off x="4102100" y="3314700"/>
          <a:ext cx="7251700" cy="2527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1700">
                  <a:extLst>
                    <a:ext uri="{9D8B030D-6E8A-4147-A177-3AD203B41FA5}">
                      <a16:colId xmlns:a16="http://schemas.microsoft.com/office/drawing/2014/main" val="2197927911"/>
                    </a:ext>
                  </a:extLst>
                </a:gridCol>
              </a:tblGrid>
              <a:tr h="252730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b="1" u="none" dirty="0">
                          <a:latin typeface="Times" pitchFamily="2" charset="0"/>
                        </a:rPr>
                        <a:t>Given the </a:t>
                      </a:r>
                      <a:r>
                        <a:rPr lang="en-US" b="1" u="none" dirty="0">
                          <a:latin typeface="Times" pitchFamily="2" charset="0"/>
                          <a:hlinkClick r:id="rId3"/>
                        </a:rPr>
                        <a:t>iris plants dataset</a:t>
                      </a:r>
                      <a:r>
                        <a:rPr lang="en-US" b="1" dirty="0">
                          <a:latin typeface="Times" pitchFamily="2" charset="0"/>
                        </a:rPr>
                        <a:t> including samples from 3 classes of iris plants (50 instances of each class; 150 in total) with the following attributes, train a classifier model to estimate the type of any other iris plant given these features.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800" dirty="0">
                          <a:latin typeface="Times" pitchFamily="2" charset="0"/>
                        </a:rPr>
                        <a:t>sepal length in cm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800" dirty="0">
                          <a:latin typeface="Times" pitchFamily="2" charset="0"/>
                        </a:rPr>
                        <a:t>sepal width in cm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800" dirty="0">
                          <a:latin typeface="Times" pitchFamily="2" charset="0"/>
                        </a:rPr>
                        <a:t>petal length in cm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800" dirty="0">
                          <a:latin typeface="Times" pitchFamily="2" charset="0"/>
                        </a:rPr>
                        <a:t>petal width in cm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87966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2505686-D340-D463-F870-17E637BDA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4244572"/>
            <a:ext cx="4181008" cy="14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50A26-4A7B-54D6-F9AA-A1D2BA2F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</a:t>
            </a:r>
            <a:r>
              <a:rPr lang="en-US" dirty="0" err="1"/>
              <a:t>Colab</a:t>
            </a:r>
            <a:r>
              <a:rPr lang="en-US" dirty="0"/>
              <a:t> Notebook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EA09E-DE58-8357-9963-C655290FA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  <a:hlinkClick r:id="rId2"/>
              </a:rPr>
              <a:t>Link to the class notebook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r>
              <a:rPr lang="en-US" dirty="0"/>
              <a:t>You can clone this notebook by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Save a copy on your Google Drive or,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Download as a local </a:t>
            </a:r>
            <a:r>
              <a:rPr lang="en-US" dirty="0" err="1"/>
              <a:t>Jupyter</a:t>
            </a:r>
            <a:r>
              <a:rPr lang="en-US" dirty="0"/>
              <a:t> notebook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0C6BD-5262-4292-F832-2A521E6E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16A5D-7B05-D34A-C733-F9F3ED77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D39F8-4ED6-B063-86DC-8A9B692F3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836" y="1588376"/>
            <a:ext cx="2161462" cy="416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1F0A12-9746-7FBD-C929-881097118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385"/>
          <a:stretch/>
        </p:blipFill>
        <p:spPr>
          <a:xfrm>
            <a:off x="9150340" y="1588377"/>
            <a:ext cx="2203460" cy="41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51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D1F5A-FC29-4F34-086C-9F6AB70F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an End-to-End ML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788D5-E438-B377-73E2-40419EE4F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Description | Looking at the big picture</a:t>
            </a:r>
          </a:p>
          <a:p>
            <a:r>
              <a:rPr lang="en-US" dirty="0"/>
              <a:t>Obtaining the data</a:t>
            </a:r>
          </a:p>
          <a:p>
            <a:r>
              <a:rPr lang="en-US" dirty="0"/>
              <a:t>Studying and visualizing the data to gain insights</a:t>
            </a:r>
          </a:p>
          <a:p>
            <a:r>
              <a:rPr lang="en-US" dirty="0"/>
              <a:t>Data preprocessing (cleaning, normalizing, …)</a:t>
            </a:r>
          </a:p>
          <a:p>
            <a:r>
              <a:rPr lang="en-US" dirty="0"/>
              <a:t>Splitting the data into training and test sets</a:t>
            </a:r>
          </a:p>
          <a:p>
            <a:r>
              <a:rPr lang="en-US" dirty="0"/>
              <a:t>Selecting a model (or a set of models) and train it</a:t>
            </a:r>
          </a:p>
          <a:p>
            <a:r>
              <a:rPr lang="en-US" dirty="0"/>
              <a:t>Evaluating the trained model</a:t>
            </a:r>
          </a:p>
          <a:p>
            <a:r>
              <a:rPr lang="en-US" dirty="0"/>
              <a:t>Fine tuning the trained model</a:t>
            </a:r>
          </a:p>
          <a:p>
            <a:r>
              <a:rPr lang="en-US" dirty="0"/>
              <a:t>Launch, monitor, and maintain the ML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65F94-AC84-B2C5-8630-3790C223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8C3BE-EEF8-0E9F-1ACC-B450C28C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2EA61-5AE9-2EDA-0614-3107C66F91CA}"/>
              </a:ext>
            </a:extLst>
          </p:cNvPr>
          <p:cNvSpPr/>
          <p:nvPr/>
        </p:nvSpPr>
        <p:spPr>
          <a:xfrm>
            <a:off x="838200" y="1898848"/>
            <a:ext cx="7954108" cy="1923852"/>
          </a:xfrm>
          <a:prstGeom prst="rect">
            <a:avLst/>
          </a:prstGeom>
          <a:solidFill>
            <a:srgbClr val="FF0000">
              <a:alpha val="1451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92682-EC59-0DF3-4FEE-B4F0260CFD19}"/>
              </a:ext>
            </a:extLst>
          </p:cNvPr>
          <p:cNvSpPr/>
          <p:nvPr/>
        </p:nvSpPr>
        <p:spPr>
          <a:xfrm>
            <a:off x="838200" y="3952876"/>
            <a:ext cx="7954108" cy="1406524"/>
          </a:xfrm>
          <a:prstGeom prst="rect">
            <a:avLst/>
          </a:prstGeom>
          <a:solidFill>
            <a:srgbClr val="00B0F0">
              <a:alpha val="1451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C4B67D-F557-24F2-1600-83A212D1F58B}"/>
              </a:ext>
            </a:extLst>
          </p:cNvPr>
          <p:cNvSpPr txBox="1"/>
          <p:nvPr/>
        </p:nvSpPr>
        <p:spPr>
          <a:xfrm>
            <a:off x="8891420" y="2185332"/>
            <a:ext cx="2462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" pitchFamily="2" charset="0"/>
              </a:rPr>
              <a:t>Exploratory data analysis (EDA)</a:t>
            </a:r>
          </a:p>
          <a:p>
            <a:endParaRPr lang="en-US" sz="2000" b="1" dirty="0">
              <a:solidFill>
                <a:srgbClr val="FF0000"/>
              </a:solidFill>
              <a:latin typeface="Times" pitchFamily="2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" pitchFamily="2" charset="0"/>
              </a:rPr>
              <a:t>Data Preprocessing</a:t>
            </a:r>
          </a:p>
          <a:p>
            <a:endParaRPr lang="en-US" sz="2000" b="1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8276B-5F76-B089-79F0-810FB330A27B}"/>
              </a:ext>
            </a:extLst>
          </p:cNvPr>
          <p:cNvSpPr txBox="1"/>
          <p:nvPr/>
        </p:nvSpPr>
        <p:spPr>
          <a:xfrm>
            <a:off x="8891420" y="4203840"/>
            <a:ext cx="2113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" pitchFamily="2" charset="0"/>
              </a:rPr>
              <a:t>Machine learning</a:t>
            </a:r>
          </a:p>
          <a:p>
            <a:r>
              <a:rPr lang="en-US" sz="2000" b="1" dirty="0">
                <a:solidFill>
                  <a:srgbClr val="00B0F0"/>
                </a:solidFill>
                <a:latin typeface="Times" pitchFamily="2" charset="0"/>
              </a:rPr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3500749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Learning: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674494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sz="2000" b="1" dirty="0">
                <a:latin typeface="Times" pitchFamily="2" charset="0"/>
              </a:rPr>
              <a:t>Given the </a:t>
            </a:r>
            <a:r>
              <a:rPr lang="en-US" sz="2000" b="1" dirty="0">
                <a:latin typeface="Times" pitchFamily="2" charset="0"/>
                <a:hlinkClick r:id="rId3"/>
              </a:rPr>
              <a:t>California housing dataset</a:t>
            </a:r>
            <a:r>
              <a:rPr lang="en-US" sz="2000" b="1" dirty="0">
                <a:latin typeface="Times" pitchFamily="2" charset="0"/>
              </a:rPr>
              <a:t> including samples with the following attributes, design a predictive system to estimate the house price for any other house in California given theses features.</a:t>
            </a:r>
          </a:p>
          <a:p>
            <a:pPr marL="0" indent="0">
              <a:buFontTx/>
              <a:buNone/>
            </a:pPr>
            <a:endParaRPr lang="en-US" sz="2000" b="1" dirty="0">
              <a:latin typeface="Times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highlight>
                  <a:srgbClr val="FFFF00"/>
                </a:highlight>
                <a:latin typeface="Times" pitchFamily="2" charset="0"/>
              </a:rPr>
              <a:t>MedInc</a:t>
            </a:r>
            <a:r>
              <a:rPr lang="en-US" sz="2000" dirty="0">
                <a:latin typeface="Times" pitchFamily="2" charset="0"/>
              </a:rPr>
              <a:t> median income in block group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highlight>
                  <a:srgbClr val="FFFF00"/>
                </a:highlight>
                <a:latin typeface="Times" pitchFamily="2" charset="0"/>
              </a:rPr>
              <a:t>HouseAge</a:t>
            </a:r>
            <a:r>
              <a:rPr lang="en-US" sz="2000" dirty="0">
                <a:latin typeface="Times" pitchFamily="2" charset="0"/>
              </a:rPr>
              <a:t> median house age in block group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highlight>
                  <a:srgbClr val="FFFF00"/>
                </a:highlight>
                <a:latin typeface="Times" pitchFamily="2" charset="0"/>
              </a:rPr>
              <a:t>AveRooms</a:t>
            </a:r>
            <a:r>
              <a:rPr lang="en-US" sz="2000" dirty="0">
                <a:latin typeface="Times" pitchFamily="2" charset="0"/>
              </a:rPr>
              <a:t> average number of rooms per household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highlight>
                  <a:srgbClr val="FFFF00"/>
                </a:highlight>
                <a:latin typeface="Times" pitchFamily="2" charset="0"/>
              </a:rPr>
              <a:t>AveBedrms</a:t>
            </a:r>
            <a:r>
              <a:rPr lang="en-US" sz="2000" dirty="0">
                <a:latin typeface="Times" pitchFamily="2" charset="0"/>
              </a:rPr>
              <a:t> average number of bedrooms per household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highlight>
                  <a:srgbClr val="FFFF00"/>
                </a:highlight>
                <a:latin typeface="Times" pitchFamily="2" charset="0"/>
              </a:rPr>
              <a:t>Population</a:t>
            </a:r>
            <a:r>
              <a:rPr lang="en-US" sz="2000" dirty="0">
                <a:latin typeface="Times" pitchFamily="2" charset="0"/>
              </a:rPr>
              <a:t> block group population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highlight>
                  <a:srgbClr val="FFFF00"/>
                </a:highlight>
                <a:latin typeface="Times" pitchFamily="2" charset="0"/>
              </a:rPr>
              <a:t>AveOccup</a:t>
            </a:r>
            <a:r>
              <a:rPr lang="en-US" sz="2000" dirty="0">
                <a:latin typeface="Times" pitchFamily="2" charset="0"/>
              </a:rPr>
              <a:t> average number of household members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highlight>
                  <a:srgbClr val="FFFF00"/>
                </a:highlight>
                <a:latin typeface="Times" pitchFamily="2" charset="0"/>
              </a:rPr>
              <a:t>Latitude</a:t>
            </a:r>
            <a:r>
              <a:rPr lang="en-US" sz="2000" dirty="0">
                <a:latin typeface="Times" pitchFamily="2" charset="0"/>
              </a:rPr>
              <a:t> block group latitude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highlight>
                  <a:srgbClr val="FFFF00"/>
                </a:highlight>
                <a:latin typeface="Times" pitchFamily="2" charset="0"/>
              </a:rPr>
              <a:t>Longitude</a:t>
            </a:r>
            <a:r>
              <a:rPr lang="en-US" sz="2000" dirty="0">
                <a:latin typeface="Times" pitchFamily="2" charset="0"/>
              </a:rPr>
              <a:t> block group longitude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</p:spTree>
    <p:extLst>
      <p:ext uri="{BB962C8B-B14F-4D97-AF65-F5344CB8AC3E}">
        <p14:creationId xmlns:p14="http://schemas.microsoft.com/office/powerpoint/2010/main" val="3006867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15A2-2CF0-513B-1A9A-28917EA9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Formatting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B7BB44F-3169-81CF-2DCD-CAF8478FE0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84944" y="2496769"/>
          <a:ext cx="3388360" cy="2355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2912923393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382171645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927551410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54779612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0697851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28563136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6505982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3467881045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102913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5417335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797704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142812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568493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174896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E5B5F-A238-5FC4-5B19-58996B21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CDEA4-6C10-8C66-2B98-34B02D42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18B8B4-75A1-4101-58CF-AD5E05802958}"/>
              </a:ext>
            </a:extLst>
          </p:cNvPr>
          <p:cNvGraphicFramePr>
            <a:graphicFrameLocks noGrp="1"/>
          </p:cNvGraphicFramePr>
          <p:nvPr/>
        </p:nvGraphicFramePr>
        <p:xfrm>
          <a:off x="7936220" y="2496770"/>
          <a:ext cx="423545" cy="2355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3524221527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915355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6250577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213367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2972554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5691243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6946"/>
                  </a:ext>
                </a:extLst>
              </a:tr>
            </a:tbl>
          </a:graphicData>
        </a:graphic>
      </p:graphicFrame>
      <p:sp>
        <p:nvSpPr>
          <p:cNvPr id="8" name="Text Box 4">
            <a:extLst>
              <a:ext uri="{FF2B5EF4-FFF2-40B4-BE49-F238E27FC236}">
                <a16:creationId xmlns:a16="http://schemas.microsoft.com/office/drawing/2014/main" id="{AF528940-9701-ECFC-E9EF-B2B4A66DC185}"/>
              </a:ext>
            </a:extLst>
          </p:cNvPr>
          <p:cNvSpPr txBox="1"/>
          <p:nvPr/>
        </p:nvSpPr>
        <p:spPr>
          <a:xfrm>
            <a:off x="7424092" y="1737037"/>
            <a:ext cx="1447800" cy="571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Outputs: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Target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51A3C94-1DBA-D64A-D66F-A04A0FEA29E6}"/>
              </a:ext>
            </a:extLst>
          </p:cNvPr>
          <p:cNvSpPr txBox="1"/>
          <p:nvPr/>
        </p:nvSpPr>
        <p:spPr>
          <a:xfrm>
            <a:off x="3278046" y="1737037"/>
            <a:ext cx="3802156" cy="571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Inputs: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Feature Matrix, Attributes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E727A6B-E257-B766-0C93-A9B3D58296BA}"/>
              </a:ext>
            </a:extLst>
          </p:cNvPr>
          <p:cNvSpPr txBox="1"/>
          <p:nvPr/>
        </p:nvSpPr>
        <p:spPr>
          <a:xfrm>
            <a:off x="1571694" y="3334383"/>
            <a:ext cx="1571663" cy="6799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No. of rows =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 No of samples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0738B71-6A58-389C-C087-7119EE44793B}"/>
              </a:ext>
            </a:extLst>
          </p:cNvPr>
          <p:cNvSpPr txBox="1"/>
          <p:nvPr/>
        </p:nvSpPr>
        <p:spPr>
          <a:xfrm>
            <a:off x="3191573" y="5173336"/>
            <a:ext cx="6409627" cy="3810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No. of columns = No of features (attributes) = No. of  dimensions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45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15A2-2CF0-513B-1A9A-28917EA9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Formatting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B7BB44F-3169-81CF-2DCD-CAF8478FE0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84944" y="2496769"/>
          <a:ext cx="3388360" cy="2355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2912923393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382171645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927551410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54779612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0697851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28563136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6505982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3467881045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102913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5417335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797704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142812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568493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174896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E5B5F-A238-5FC4-5B19-58996B21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CDEA4-6C10-8C66-2B98-34B02D42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33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18B8B4-75A1-4101-58CF-AD5E05802958}"/>
              </a:ext>
            </a:extLst>
          </p:cNvPr>
          <p:cNvGraphicFramePr>
            <a:graphicFrameLocks noGrp="1"/>
          </p:cNvGraphicFramePr>
          <p:nvPr/>
        </p:nvGraphicFramePr>
        <p:xfrm>
          <a:off x="7936220" y="2496770"/>
          <a:ext cx="423545" cy="2355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3524221527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915355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6250577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213367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2972554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5691243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6946"/>
                  </a:ext>
                </a:extLst>
              </a:tr>
            </a:tbl>
          </a:graphicData>
        </a:graphic>
      </p:graphicFrame>
      <p:sp>
        <p:nvSpPr>
          <p:cNvPr id="8" name="Text Box 4">
            <a:extLst>
              <a:ext uri="{FF2B5EF4-FFF2-40B4-BE49-F238E27FC236}">
                <a16:creationId xmlns:a16="http://schemas.microsoft.com/office/drawing/2014/main" id="{AF528940-9701-ECFC-E9EF-B2B4A66DC185}"/>
              </a:ext>
            </a:extLst>
          </p:cNvPr>
          <p:cNvSpPr txBox="1"/>
          <p:nvPr/>
        </p:nvSpPr>
        <p:spPr>
          <a:xfrm>
            <a:off x="7424092" y="1737037"/>
            <a:ext cx="1447800" cy="571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Outputs: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Target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51A3C94-1DBA-D64A-D66F-A04A0FEA29E6}"/>
              </a:ext>
            </a:extLst>
          </p:cNvPr>
          <p:cNvSpPr txBox="1"/>
          <p:nvPr/>
        </p:nvSpPr>
        <p:spPr>
          <a:xfrm>
            <a:off x="3278046" y="1737037"/>
            <a:ext cx="3802156" cy="571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Inputs: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Feature Matrix, Attributes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E727A6B-E257-B766-0C93-A9B3D58296BA}"/>
              </a:ext>
            </a:extLst>
          </p:cNvPr>
          <p:cNvSpPr txBox="1"/>
          <p:nvPr/>
        </p:nvSpPr>
        <p:spPr>
          <a:xfrm>
            <a:off x="1571694" y="3334383"/>
            <a:ext cx="1571663" cy="6799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No. of rows =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 No of samples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24FF5-0DF3-7471-1F3B-D6FDE4653E48}"/>
              </a:ext>
            </a:extLst>
          </p:cNvPr>
          <p:cNvSpPr txBox="1"/>
          <p:nvPr/>
        </p:nvSpPr>
        <p:spPr>
          <a:xfrm>
            <a:off x="3070804" y="2465461"/>
            <a:ext cx="402674" cy="2414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1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en-US" sz="1700" b="1" dirty="0" err="1">
                <a:solidFill>
                  <a:srgbClr val="FF0000"/>
                </a:solidFill>
                <a:latin typeface="Times" pitchFamily="2" charset="0"/>
              </a:rPr>
              <a:t>i</a:t>
            </a:r>
            <a:endParaRPr lang="en-US" sz="1700" b="1" dirty="0">
              <a:solidFill>
                <a:srgbClr val="FF0000"/>
              </a:solidFill>
              <a:latin typeface="Times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EA88F2-6207-7D6D-0F02-C78B9ADD8D01}"/>
              </a:ext>
            </a:extLst>
          </p:cNvPr>
          <p:cNvSpPr/>
          <p:nvPr/>
        </p:nvSpPr>
        <p:spPr>
          <a:xfrm>
            <a:off x="2894051" y="3672522"/>
            <a:ext cx="5977841" cy="464024"/>
          </a:xfrm>
          <a:prstGeom prst="rect">
            <a:avLst/>
          </a:prstGeom>
          <a:solidFill>
            <a:srgbClr val="FF0000">
              <a:alpha val="2056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3" name="Line Callout 2 (Border and Accent Bar) 12">
            <a:extLst>
              <a:ext uri="{FF2B5EF4-FFF2-40B4-BE49-F238E27FC236}">
                <a16:creationId xmlns:a16="http://schemas.microsoft.com/office/drawing/2014/main" id="{3178F2D0-EB3E-5808-EDF6-90AB565DD790}"/>
              </a:ext>
            </a:extLst>
          </p:cNvPr>
          <p:cNvSpPr/>
          <p:nvPr/>
        </p:nvSpPr>
        <p:spPr>
          <a:xfrm>
            <a:off x="9281324" y="3102371"/>
            <a:ext cx="2054721" cy="464023"/>
          </a:xfrm>
          <a:prstGeom prst="accentBorderCallout2">
            <a:avLst>
              <a:gd name="adj1" fmla="val 24632"/>
              <a:gd name="adj2" fmla="val -2355"/>
              <a:gd name="adj3" fmla="val 27574"/>
              <a:gd name="adj4" fmla="val -17995"/>
              <a:gd name="adj5" fmla="val 127206"/>
              <a:gd name="adj6" fmla="val -26741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Sample “</a:t>
            </a:r>
            <a:r>
              <a:rPr lang="en-US" dirty="0" err="1">
                <a:latin typeface="Times" pitchFamily="2" charset="0"/>
              </a:rPr>
              <a:t>i</a:t>
            </a:r>
            <a:r>
              <a:rPr lang="en-US" dirty="0">
                <a:latin typeface="Times" pitchFamily="2" charset="0"/>
              </a:rPr>
              <a:t>”</a:t>
            </a:r>
          </a:p>
        </p:txBody>
      </p:sp>
      <p:sp>
        <p:nvSpPr>
          <p:cNvPr id="14" name="Line Callout 2 (Border and Accent Bar) 13">
            <a:extLst>
              <a:ext uri="{FF2B5EF4-FFF2-40B4-BE49-F238E27FC236}">
                <a16:creationId xmlns:a16="http://schemas.microsoft.com/office/drawing/2014/main" id="{889D199E-47FE-3AEC-4A55-D123582AE38C}"/>
              </a:ext>
            </a:extLst>
          </p:cNvPr>
          <p:cNvSpPr/>
          <p:nvPr/>
        </p:nvSpPr>
        <p:spPr>
          <a:xfrm>
            <a:off x="8742661" y="1201172"/>
            <a:ext cx="1077326" cy="464023"/>
          </a:xfrm>
          <a:prstGeom prst="accentBorderCallout2">
            <a:avLst>
              <a:gd name="adj1" fmla="val 42279"/>
              <a:gd name="adj2" fmla="val -3622"/>
              <a:gd name="adj3" fmla="val 42280"/>
              <a:gd name="adj4" fmla="val -35731"/>
              <a:gd name="adj5" fmla="val 124265"/>
              <a:gd name="adj6" fmla="val -52078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“Labels”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FD3FDF4E-AA11-3AFF-2109-61BA4FD01EE2}"/>
              </a:ext>
            </a:extLst>
          </p:cNvPr>
          <p:cNvSpPr txBox="1"/>
          <p:nvPr/>
        </p:nvSpPr>
        <p:spPr>
          <a:xfrm>
            <a:off x="3191573" y="5173336"/>
            <a:ext cx="6409627" cy="3810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No. of columns = No of features (attributes) = No. of  dimensions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63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15A2-2CF0-513B-1A9A-28917EA9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Formatting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B7BB44F-3169-81CF-2DCD-CAF8478FE0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84944" y="2496769"/>
          <a:ext cx="3388360" cy="2355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2912923393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382171645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927551410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54779612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0697851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28563136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6505982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3467881045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102913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5417335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797704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142812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568493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174896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E5B5F-A238-5FC4-5B19-58996B21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CDEA4-6C10-8C66-2B98-34B02D42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34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18B8B4-75A1-4101-58CF-AD5E05802958}"/>
              </a:ext>
            </a:extLst>
          </p:cNvPr>
          <p:cNvGraphicFramePr>
            <a:graphicFrameLocks noGrp="1"/>
          </p:cNvGraphicFramePr>
          <p:nvPr/>
        </p:nvGraphicFramePr>
        <p:xfrm>
          <a:off x="7936220" y="2496770"/>
          <a:ext cx="423545" cy="2355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3524221527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915355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6250577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213367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2972554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5691243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6946"/>
                  </a:ext>
                </a:extLst>
              </a:tr>
            </a:tbl>
          </a:graphicData>
        </a:graphic>
      </p:graphicFrame>
      <p:sp>
        <p:nvSpPr>
          <p:cNvPr id="8" name="Text Box 4">
            <a:extLst>
              <a:ext uri="{FF2B5EF4-FFF2-40B4-BE49-F238E27FC236}">
                <a16:creationId xmlns:a16="http://schemas.microsoft.com/office/drawing/2014/main" id="{AF528940-9701-ECFC-E9EF-B2B4A66DC185}"/>
              </a:ext>
            </a:extLst>
          </p:cNvPr>
          <p:cNvSpPr txBox="1"/>
          <p:nvPr/>
        </p:nvSpPr>
        <p:spPr>
          <a:xfrm>
            <a:off x="7424092" y="1737037"/>
            <a:ext cx="1447800" cy="571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Outputs: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Target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51A3C94-1DBA-D64A-D66F-A04A0FEA29E6}"/>
              </a:ext>
            </a:extLst>
          </p:cNvPr>
          <p:cNvSpPr txBox="1"/>
          <p:nvPr/>
        </p:nvSpPr>
        <p:spPr>
          <a:xfrm>
            <a:off x="3278046" y="1737037"/>
            <a:ext cx="3802156" cy="571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Inputs: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Feature Matrix, Attributes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E727A6B-E257-B766-0C93-A9B3D58296BA}"/>
              </a:ext>
            </a:extLst>
          </p:cNvPr>
          <p:cNvSpPr txBox="1"/>
          <p:nvPr/>
        </p:nvSpPr>
        <p:spPr>
          <a:xfrm>
            <a:off x="1571694" y="3334383"/>
            <a:ext cx="1571663" cy="6799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No. of rows =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 No of samples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0738B71-6A58-389C-C087-7119EE44793B}"/>
              </a:ext>
            </a:extLst>
          </p:cNvPr>
          <p:cNvSpPr txBox="1"/>
          <p:nvPr/>
        </p:nvSpPr>
        <p:spPr>
          <a:xfrm>
            <a:off x="3267774" y="5173336"/>
            <a:ext cx="3975100" cy="3810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No. of columns = No of features (attributes)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24FF5-0DF3-7471-1F3B-D6FDE4653E48}"/>
              </a:ext>
            </a:extLst>
          </p:cNvPr>
          <p:cNvSpPr txBox="1"/>
          <p:nvPr/>
        </p:nvSpPr>
        <p:spPr>
          <a:xfrm>
            <a:off x="3070804" y="2465461"/>
            <a:ext cx="402674" cy="2414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1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en-US" sz="1700" b="1" dirty="0" err="1">
                <a:solidFill>
                  <a:srgbClr val="FF0000"/>
                </a:solidFill>
                <a:latin typeface="Times" pitchFamily="2" charset="0"/>
              </a:rPr>
              <a:t>i</a:t>
            </a:r>
            <a:endParaRPr lang="en-US" sz="1700" b="1" dirty="0">
              <a:solidFill>
                <a:srgbClr val="FF0000"/>
              </a:solidFill>
              <a:latin typeface="Times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EA88F2-6207-7D6D-0F02-C78B9ADD8D01}"/>
              </a:ext>
            </a:extLst>
          </p:cNvPr>
          <p:cNvSpPr/>
          <p:nvPr/>
        </p:nvSpPr>
        <p:spPr>
          <a:xfrm>
            <a:off x="2894051" y="3672522"/>
            <a:ext cx="5977841" cy="464024"/>
          </a:xfrm>
          <a:prstGeom prst="rect">
            <a:avLst/>
          </a:prstGeom>
          <a:solidFill>
            <a:srgbClr val="FF0000">
              <a:alpha val="2056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3" name="Line Callout 2 (Border and Accent Bar) 12">
            <a:extLst>
              <a:ext uri="{FF2B5EF4-FFF2-40B4-BE49-F238E27FC236}">
                <a16:creationId xmlns:a16="http://schemas.microsoft.com/office/drawing/2014/main" id="{3178F2D0-EB3E-5808-EDF6-90AB565DD790}"/>
              </a:ext>
            </a:extLst>
          </p:cNvPr>
          <p:cNvSpPr/>
          <p:nvPr/>
        </p:nvSpPr>
        <p:spPr>
          <a:xfrm>
            <a:off x="9281324" y="3102371"/>
            <a:ext cx="2054721" cy="464023"/>
          </a:xfrm>
          <a:prstGeom prst="accentBorderCallout2">
            <a:avLst>
              <a:gd name="adj1" fmla="val 24632"/>
              <a:gd name="adj2" fmla="val -2355"/>
              <a:gd name="adj3" fmla="val 27574"/>
              <a:gd name="adj4" fmla="val -17995"/>
              <a:gd name="adj5" fmla="val 127206"/>
              <a:gd name="adj6" fmla="val -26741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Sample “</a:t>
            </a:r>
            <a:r>
              <a:rPr lang="en-US" dirty="0" err="1">
                <a:latin typeface="Times" pitchFamily="2" charset="0"/>
              </a:rPr>
              <a:t>i</a:t>
            </a:r>
            <a:r>
              <a:rPr lang="en-US" dirty="0">
                <a:latin typeface="Times" pitchFamily="2" charset="0"/>
              </a:rPr>
              <a:t>”</a:t>
            </a:r>
          </a:p>
        </p:txBody>
      </p:sp>
      <p:sp>
        <p:nvSpPr>
          <p:cNvPr id="14" name="Line Callout 2 (Border and Accent Bar) 13">
            <a:extLst>
              <a:ext uri="{FF2B5EF4-FFF2-40B4-BE49-F238E27FC236}">
                <a16:creationId xmlns:a16="http://schemas.microsoft.com/office/drawing/2014/main" id="{889D199E-47FE-3AEC-4A55-D123582AE38C}"/>
              </a:ext>
            </a:extLst>
          </p:cNvPr>
          <p:cNvSpPr/>
          <p:nvPr/>
        </p:nvSpPr>
        <p:spPr>
          <a:xfrm>
            <a:off x="8742661" y="1201172"/>
            <a:ext cx="1077326" cy="464023"/>
          </a:xfrm>
          <a:prstGeom prst="accentBorderCallout2">
            <a:avLst>
              <a:gd name="adj1" fmla="val 42279"/>
              <a:gd name="adj2" fmla="val -3622"/>
              <a:gd name="adj3" fmla="val 42280"/>
              <a:gd name="adj4" fmla="val -35731"/>
              <a:gd name="adj5" fmla="val 124265"/>
              <a:gd name="adj6" fmla="val -52078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“Labels”</a:t>
            </a:r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9EA973C2-3BD8-2FF1-7939-72361AABC519}"/>
              </a:ext>
            </a:extLst>
          </p:cNvPr>
          <p:cNvSpPr/>
          <p:nvPr/>
        </p:nvSpPr>
        <p:spPr>
          <a:xfrm>
            <a:off x="685800" y="5656817"/>
            <a:ext cx="984356" cy="389891"/>
          </a:xfrm>
          <a:prstGeom prst="borderCallout2">
            <a:avLst>
              <a:gd name="adj1" fmla="val -7720"/>
              <a:gd name="adj2" fmla="val 85411"/>
              <a:gd name="adj3" fmla="val -69485"/>
              <a:gd name="adj4" fmla="val 85295"/>
              <a:gd name="adj5" fmla="val -202481"/>
              <a:gd name="adj6" fmla="val 302921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F0"/>
                </a:solidFill>
                <a:latin typeface="Times" pitchFamily="2" charset="0"/>
              </a:rPr>
              <a:t>MedInc</a:t>
            </a:r>
            <a:endParaRPr lang="en-US" dirty="0">
              <a:solidFill>
                <a:srgbClr val="00B0F0"/>
              </a:solidFill>
              <a:latin typeface="Times" pitchFamily="2" charset="0"/>
            </a:endParaRPr>
          </a:p>
        </p:txBody>
      </p:sp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36779CF3-30DD-E547-433A-FF4300E4FB4B}"/>
              </a:ext>
            </a:extLst>
          </p:cNvPr>
          <p:cNvSpPr/>
          <p:nvPr/>
        </p:nvSpPr>
        <p:spPr>
          <a:xfrm>
            <a:off x="1781880" y="5660490"/>
            <a:ext cx="1249275" cy="389891"/>
          </a:xfrm>
          <a:prstGeom prst="borderCallout2">
            <a:avLst>
              <a:gd name="adj1" fmla="val -7720"/>
              <a:gd name="adj2" fmla="val 85411"/>
              <a:gd name="adj3" fmla="val -69485"/>
              <a:gd name="adj4" fmla="val 85295"/>
              <a:gd name="adj5" fmla="val -215510"/>
              <a:gd name="adj6" fmla="val 180545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F0"/>
                </a:solidFill>
                <a:latin typeface="Times" pitchFamily="2" charset="0"/>
              </a:rPr>
              <a:t>HouseAge</a:t>
            </a:r>
            <a:endParaRPr lang="en-US" dirty="0">
              <a:solidFill>
                <a:srgbClr val="00B0F0"/>
              </a:solidFill>
              <a:latin typeface="Times" pitchFamily="2" charset="0"/>
            </a:endParaRPr>
          </a:p>
        </p:txBody>
      </p:sp>
      <p:sp>
        <p:nvSpPr>
          <p:cNvPr id="17" name="Line Callout 2 16">
            <a:extLst>
              <a:ext uri="{FF2B5EF4-FFF2-40B4-BE49-F238E27FC236}">
                <a16:creationId xmlns:a16="http://schemas.microsoft.com/office/drawing/2014/main" id="{C41AEA94-1960-4D76-4EAF-E44A02DD40EC}"/>
              </a:ext>
            </a:extLst>
          </p:cNvPr>
          <p:cNvSpPr/>
          <p:nvPr/>
        </p:nvSpPr>
        <p:spPr>
          <a:xfrm>
            <a:off x="3142879" y="5659686"/>
            <a:ext cx="1249275" cy="389891"/>
          </a:xfrm>
          <a:prstGeom prst="borderCallout2">
            <a:avLst>
              <a:gd name="adj1" fmla="val -1205"/>
              <a:gd name="adj2" fmla="val 64063"/>
              <a:gd name="adj3" fmla="val -118345"/>
              <a:gd name="adj4" fmla="val 63946"/>
              <a:gd name="adj5" fmla="val -212253"/>
              <a:gd name="adj6" fmla="val 106334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F0"/>
                </a:solidFill>
                <a:latin typeface="Times" pitchFamily="2" charset="0"/>
              </a:rPr>
              <a:t>AvgRooms</a:t>
            </a:r>
            <a:endParaRPr lang="en-US" dirty="0">
              <a:solidFill>
                <a:srgbClr val="00B0F0"/>
              </a:solidFill>
              <a:latin typeface="Times" pitchFamily="2" charset="0"/>
            </a:endParaRPr>
          </a:p>
        </p:txBody>
      </p:sp>
      <p:sp>
        <p:nvSpPr>
          <p:cNvPr id="18" name="Line Callout 2 17">
            <a:extLst>
              <a:ext uri="{FF2B5EF4-FFF2-40B4-BE49-F238E27FC236}">
                <a16:creationId xmlns:a16="http://schemas.microsoft.com/office/drawing/2014/main" id="{DD9B43D0-A37F-9E93-D08B-9DA16C439CCB}"/>
              </a:ext>
            </a:extLst>
          </p:cNvPr>
          <p:cNvSpPr/>
          <p:nvPr/>
        </p:nvSpPr>
        <p:spPr>
          <a:xfrm>
            <a:off x="4503878" y="5659686"/>
            <a:ext cx="1360999" cy="389891"/>
          </a:xfrm>
          <a:prstGeom prst="borderCallout2">
            <a:avLst>
              <a:gd name="adj1" fmla="val -1205"/>
              <a:gd name="adj2" fmla="val 64063"/>
              <a:gd name="adj3" fmla="val -118345"/>
              <a:gd name="adj4" fmla="val 63946"/>
              <a:gd name="adj5" fmla="val -208996"/>
              <a:gd name="adj6" fmla="val 30750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F0"/>
                </a:solidFill>
                <a:latin typeface="Times" pitchFamily="2" charset="0"/>
              </a:rPr>
              <a:t>AvgBedrms</a:t>
            </a:r>
            <a:endParaRPr lang="en-US" dirty="0">
              <a:solidFill>
                <a:srgbClr val="00B0F0"/>
              </a:solidFill>
              <a:latin typeface="Times" pitchFamily="2" charset="0"/>
            </a:endParaRPr>
          </a:p>
        </p:txBody>
      </p:sp>
      <p:sp>
        <p:nvSpPr>
          <p:cNvPr id="19" name="Line Callout 2 18">
            <a:extLst>
              <a:ext uri="{FF2B5EF4-FFF2-40B4-BE49-F238E27FC236}">
                <a16:creationId xmlns:a16="http://schemas.microsoft.com/office/drawing/2014/main" id="{7F7CA1B6-75FF-B4FC-7630-7E1EB6BBEF69}"/>
              </a:ext>
            </a:extLst>
          </p:cNvPr>
          <p:cNvSpPr/>
          <p:nvPr/>
        </p:nvSpPr>
        <p:spPr>
          <a:xfrm>
            <a:off x="5931248" y="5659686"/>
            <a:ext cx="1360999" cy="389891"/>
          </a:xfrm>
          <a:prstGeom prst="borderCallout2">
            <a:avLst>
              <a:gd name="adj1" fmla="val 2052"/>
              <a:gd name="adj2" fmla="val 13674"/>
              <a:gd name="adj3" fmla="val -115088"/>
              <a:gd name="adj4" fmla="val 13557"/>
              <a:gd name="adj5" fmla="val -205739"/>
              <a:gd name="adj6" fmla="val -39235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  <a:latin typeface="Times" pitchFamily="2" charset="0"/>
              </a:rPr>
              <a:t>Population</a:t>
            </a:r>
          </a:p>
        </p:txBody>
      </p:sp>
      <p:sp>
        <p:nvSpPr>
          <p:cNvPr id="20" name="Line Callout 2 19">
            <a:extLst>
              <a:ext uri="{FF2B5EF4-FFF2-40B4-BE49-F238E27FC236}">
                <a16:creationId xmlns:a16="http://schemas.microsoft.com/office/drawing/2014/main" id="{CF556233-61C4-9BDE-08B3-32082BC2FCC1}"/>
              </a:ext>
            </a:extLst>
          </p:cNvPr>
          <p:cNvSpPr/>
          <p:nvPr/>
        </p:nvSpPr>
        <p:spPr>
          <a:xfrm>
            <a:off x="7358618" y="5650624"/>
            <a:ext cx="1360999" cy="389891"/>
          </a:xfrm>
          <a:prstGeom prst="borderCallout2">
            <a:avLst>
              <a:gd name="adj1" fmla="val 2052"/>
              <a:gd name="adj2" fmla="val 13674"/>
              <a:gd name="adj3" fmla="val -43427"/>
              <a:gd name="adj4" fmla="val 13557"/>
              <a:gd name="adj5" fmla="val -205739"/>
              <a:gd name="adj6" fmla="val -114819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F0"/>
                </a:solidFill>
                <a:latin typeface="Times" pitchFamily="2" charset="0"/>
              </a:rPr>
              <a:t>AveOccup</a:t>
            </a:r>
            <a:endParaRPr lang="en-US" dirty="0">
              <a:solidFill>
                <a:srgbClr val="00B0F0"/>
              </a:solidFill>
              <a:latin typeface="Times" pitchFamily="2" charset="0"/>
            </a:endParaRPr>
          </a:p>
        </p:txBody>
      </p:sp>
      <p:sp>
        <p:nvSpPr>
          <p:cNvPr id="21" name="Line Callout 2 20">
            <a:extLst>
              <a:ext uri="{FF2B5EF4-FFF2-40B4-BE49-F238E27FC236}">
                <a16:creationId xmlns:a16="http://schemas.microsoft.com/office/drawing/2014/main" id="{F61AA8A1-8EC6-BF7A-A1F6-5BE562FFC08F}"/>
              </a:ext>
            </a:extLst>
          </p:cNvPr>
          <p:cNvSpPr/>
          <p:nvPr/>
        </p:nvSpPr>
        <p:spPr>
          <a:xfrm>
            <a:off x="8788077" y="5659686"/>
            <a:ext cx="493247" cy="389891"/>
          </a:xfrm>
          <a:prstGeom prst="borderCallout2">
            <a:avLst>
              <a:gd name="adj1" fmla="val 2052"/>
              <a:gd name="adj2" fmla="val 13674"/>
              <a:gd name="adj3" fmla="val -43427"/>
              <a:gd name="adj4" fmla="val 13557"/>
              <a:gd name="adj5" fmla="val -212254"/>
              <a:gd name="adj6" fmla="val -513909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  <a:latin typeface="Times" pitchFamily="2" charset="0"/>
              </a:rPr>
              <a:t>Lat</a:t>
            </a:r>
          </a:p>
        </p:txBody>
      </p:sp>
      <p:sp>
        <p:nvSpPr>
          <p:cNvPr id="22" name="Line Callout 2 21">
            <a:extLst>
              <a:ext uri="{FF2B5EF4-FFF2-40B4-BE49-F238E27FC236}">
                <a16:creationId xmlns:a16="http://schemas.microsoft.com/office/drawing/2014/main" id="{ABAD4C98-BE5D-433F-66B0-D39010A47366}"/>
              </a:ext>
            </a:extLst>
          </p:cNvPr>
          <p:cNvSpPr/>
          <p:nvPr/>
        </p:nvSpPr>
        <p:spPr>
          <a:xfrm>
            <a:off x="9377768" y="5659686"/>
            <a:ext cx="814572" cy="389891"/>
          </a:xfrm>
          <a:prstGeom prst="borderCallout2">
            <a:avLst>
              <a:gd name="adj1" fmla="val 2052"/>
              <a:gd name="adj2" fmla="val 13674"/>
              <a:gd name="adj3" fmla="val -43427"/>
              <a:gd name="adj4" fmla="val 13557"/>
              <a:gd name="adj5" fmla="val -212254"/>
              <a:gd name="adj6" fmla="val -315903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  <a:latin typeface="Times" pitchFamily="2" charset="0"/>
              </a:rPr>
              <a:t>Long.</a:t>
            </a:r>
          </a:p>
        </p:txBody>
      </p:sp>
    </p:spTree>
    <p:extLst>
      <p:ext uri="{BB962C8B-B14F-4D97-AF65-F5344CB8AC3E}">
        <p14:creationId xmlns:p14="http://schemas.microsoft.com/office/powerpoint/2010/main" val="3504952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A13D5-AE93-28AC-0114-640D9284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9F4EAE-4455-57D5-F2E1-90015093C8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Fitting a linear model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: Estimation (prediction) of the target value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The value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feature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For house price prediction: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house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price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MedInc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HouseAge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)+…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9F4EAE-4455-57D5-F2E1-90015093C8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C0044-104C-F1CE-B196-EBA7B087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A14F0-F955-B32E-CCBC-FEFDCC14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95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15A2-2CF0-513B-1A9A-28917EA9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Selection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B7BB44F-3169-81CF-2DCD-CAF8478FE0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6330669"/>
              </p:ext>
            </p:extLst>
          </p:nvPr>
        </p:nvGraphicFramePr>
        <p:xfrm>
          <a:off x="3484944" y="2496769"/>
          <a:ext cx="3388360" cy="2355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2912923393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382171645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927551410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54779612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0697851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28563136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6505982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3467881045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02913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417335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7704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42812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68493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74896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E5B5F-A238-5FC4-5B19-58996B21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CDEA4-6C10-8C66-2B98-34B02D42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18B8B4-75A1-4101-58CF-AD5E05802958}"/>
              </a:ext>
            </a:extLst>
          </p:cNvPr>
          <p:cNvGraphicFramePr>
            <a:graphicFrameLocks noGrp="1"/>
          </p:cNvGraphicFramePr>
          <p:nvPr/>
        </p:nvGraphicFramePr>
        <p:xfrm>
          <a:off x="7936220" y="2496770"/>
          <a:ext cx="423545" cy="2355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3524221527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915355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6250577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213367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2972554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5691243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6946"/>
                  </a:ext>
                </a:extLst>
              </a:tr>
            </a:tbl>
          </a:graphicData>
        </a:graphic>
      </p:graphicFrame>
      <p:sp>
        <p:nvSpPr>
          <p:cNvPr id="8" name="Text Box 4">
            <a:extLst>
              <a:ext uri="{FF2B5EF4-FFF2-40B4-BE49-F238E27FC236}">
                <a16:creationId xmlns:a16="http://schemas.microsoft.com/office/drawing/2014/main" id="{AF528940-9701-ECFC-E9EF-B2B4A66DC185}"/>
              </a:ext>
            </a:extLst>
          </p:cNvPr>
          <p:cNvSpPr txBox="1"/>
          <p:nvPr/>
        </p:nvSpPr>
        <p:spPr>
          <a:xfrm>
            <a:off x="7424092" y="1737037"/>
            <a:ext cx="1447800" cy="571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Outputs: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Target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51A3C94-1DBA-D64A-D66F-A04A0FEA29E6}"/>
              </a:ext>
            </a:extLst>
          </p:cNvPr>
          <p:cNvSpPr txBox="1"/>
          <p:nvPr/>
        </p:nvSpPr>
        <p:spPr>
          <a:xfrm>
            <a:off x="3278046" y="1737037"/>
            <a:ext cx="3802156" cy="571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Inputs: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Feature Matrix, Attributes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E727A6B-E257-B766-0C93-A9B3D58296BA}"/>
              </a:ext>
            </a:extLst>
          </p:cNvPr>
          <p:cNvSpPr txBox="1"/>
          <p:nvPr/>
        </p:nvSpPr>
        <p:spPr>
          <a:xfrm>
            <a:off x="1571694" y="3334383"/>
            <a:ext cx="1571663" cy="6799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No. of rows =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 No of samples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0738B71-6A58-389C-C087-7119EE44793B}"/>
              </a:ext>
            </a:extLst>
          </p:cNvPr>
          <p:cNvSpPr txBox="1"/>
          <p:nvPr/>
        </p:nvSpPr>
        <p:spPr>
          <a:xfrm>
            <a:off x="3267774" y="5173336"/>
            <a:ext cx="3975100" cy="3810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No. of columns = No of features (attributes)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24FF5-0DF3-7471-1F3B-D6FDE4653E48}"/>
              </a:ext>
            </a:extLst>
          </p:cNvPr>
          <p:cNvSpPr txBox="1"/>
          <p:nvPr/>
        </p:nvSpPr>
        <p:spPr>
          <a:xfrm>
            <a:off x="3070804" y="2465461"/>
            <a:ext cx="402674" cy="2414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1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en-US" sz="1700" b="1" dirty="0" err="1">
                <a:solidFill>
                  <a:srgbClr val="FF0000"/>
                </a:solidFill>
                <a:latin typeface="Times" pitchFamily="2" charset="0"/>
              </a:rPr>
              <a:t>i</a:t>
            </a:r>
            <a:endParaRPr lang="en-US" sz="1700" b="1" dirty="0">
              <a:solidFill>
                <a:srgbClr val="FF0000"/>
              </a:solidFill>
              <a:latin typeface="Times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N</a:t>
            </a:r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9EA973C2-3BD8-2FF1-7939-72361AABC519}"/>
              </a:ext>
            </a:extLst>
          </p:cNvPr>
          <p:cNvSpPr/>
          <p:nvPr/>
        </p:nvSpPr>
        <p:spPr>
          <a:xfrm>
            <a:off x="685800" y="5656817"/>
            <a:ext cx="984356" cy="389891"/>
          </a:xfrm>
          <a:prstGeom prst="borderCallout2">
            <a:avLst>
              <a:gd name="adj1" fmla="val -7720"/>
              <a:gd name="adj2" fmla="val 85411"/>
              <a:gd name="adj3" fmla="val -69485"/>
              <a:gd name="adj4" fmla="val 85295"/>
              <a:gd name="adj5" fmla="val -202481"/>
              <a:gd name="adj6" fmla="val 302921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Times" pitchFamily="2" charset="0"/>
              </a:rPr>
              <a:t>MedInc</a:t>
            </a:r>
            <a:endParaRPr lang="en-US" dirty="0">
              <a:solidFill>
                <a:srgbClr val="00B050"/>
              </a:solidFill>
              <a:latin typeface="Times" pitchFamily="2" charset="0"/>
            </a:endParaRPr>
          </a:p>
        </p:txBody>
      </p:sp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36779CF3-30DD-E547-433A-FF4300E4FB4B}"/>
              </a:ext>
            </a:extLst>
          </p:cNvPr>
          <p:cNvSpPr/>
          <p:nvPr/>
        </p:nvSpPr>
        <p:spPr>
          <a:xfrm>
            <a:off x="1781880" y="5660490"/>
            <a:ext cx="1249275" cy="389891"/>
          </a:xfrm>
          <a:prstGeom prst="borderCallout2">
            <a:avLst>
              <a:gd name="adj1" fmla="val -7720"/>
              <a:gd name="adj2" fmla="val 85411"/>
              <a:gd name="adj3" fmla="val -69485"/>
              <a:gd name="adj4" fmla="val 85295"/>
              <a:gd name="adj5" fmla="val -215510"/>
              <a:gd name="adj6" fmla="val 180545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Times" pitchFamily="2" charset="0"/>
              </a:rPr>
              <a:t>HouseAge</a:t>
            </a:r>
            <a:endParaRPr lang="en-US" dirty="0">
              <a:solidFill>
                <a:srgbClr val="00B050"/>
              </a:solidFill>
              <a:latin typeface="Times" pitchFamily="2" charset="0"/>
            </a:endParaRPr>
          </a:p>
        </p:txBody>
      </p:sp>
      <p:sp>
        <p:nvSpPr>
          <p:cNvPr id="17" name="Line Callout 2 16">
            <a:extLst>
              <a:ext uri="{FF2B5EF4-FFF2-40B4-BE49-F238E27FC236}">
                <a16:creationId xmlns:a16="http://schemas.microsoft.com/office/drawing/2014/main" id="{C41AEA94-1960-4D76-4EAF-E44A02DD40EC}"/>
              </a:ext>
            </a:extLst>
          </p:cNvPr>
          <p:cNvSpPr/>
          <p:nvPr/>
        </p:nvSpPr>
        <p:spPr>
          <a:xfrm>
            <a:off x="3142879" y="5659686"/>
            <a:ext cx="1249275" cy="389891"/>
          </a:xfrm>
          <a:prstGeom prst="borderCallout2">
            <a:avLst>
              <a:gd name="adj1" fmla="val -1205"/>
              <a:gd name="adj2" fmla="val 64063"/>
              <a:gd name="adj3" fmla="val -118345"/>
              <a:gd name="adj4" fmla="val 63946"/>
              <a:gd name="adj5" fmla="val -212253"/>
              <a:gd name="adj6" fmla="val 106334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AvgRooms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imes" pitchFamily="2" charset="0"/>
            </a:endParaRPr>
          </a:p>
        </p:txBody>
      </p:sp>
      <p:sp>
        <p:nvSpPr>
          <p:cNvPr id="18" name="Line Callout 2 17">
            <a:extLst>
              <a:ext uri="{FF2B5EF4-FFF2-40B4-BE49-F238E27FC236}">
                <a16:creationId xmlns:a16="http://schemas.microsoft.com/office/drawing/2014/main" id="{DD9B43D0-A37F-9E93-D08B-9DA16C439CCB}"/>
              </a:ext>
            </a:extLst>
          </p:cNvPr>
          <p:cNvSpPr/>
          <p:nvPr/>
        </p:nvSpPr>
        <p:spPr>
          <a:xfrm>
            <a:off x="4503878" y="5659686"/>
            <a:ext cx="1360999" cy="389891"/>
          </a:xfrm>
          <a:prstGeom prst="borderCallout2">
            <a:avLst>
              <a:gd name="adj1" fmla="val -1205"/>
              <a:gd name="adj2" fmla="val 64063"/>
              <a:gd name="adj3" fmla="val -118345"/>
              <a:gd name="adj4" fmla="val 63946"/>
              <a:gd name="adj5" fmla="val -208996"/>
              <a:gd name="adj6" fmla="val 30750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AvgBedrms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imes" pitchFamily="2" charset="0"/>
            </a:endParaRPr>
          </a:p>
        </p:txBody>
      </p:sp>
      <p:sp>
        <p:nvSpPr>
          <p:cNvPr id="19" name="Line Callout 2 18">
            <a:extLst>
              <a:ext uri="{FF2B5EF4-FFF2-40B4-BE49-F238E27FC236}">
                <a16:creationId xmlns:a16="http://schemas.microsoft.com/office/drawing/2014/main" id="{7F7CA1B6-75FF-B4FC-7630-7E1EB6BBEF69}"/>
              </a:ext>
            </a:extLst>
          </p:cNvPr>
          <p:cNvSpPr/>
          <p:nvPr/>
        </p:nvSpPr>
        <p:spPr>
          <a:xfrm>
            <a:off x="5931248" y="5659686"/>
            <a:ext cx="1360999" cy="389891"/>
          </a:xfrm>
          <a:prstGeom prst="borderCallout2">
            <a:avLst>
              <a:gd name="adj1" fmla="val 2052"/>
              <a:gd name="adj2" fmla="val 13674"/>
              <a:gd name="adj3" fmla="val -115088"/>
              <a:gd name="adj4" fmla="val 13557"/>
              <a:gd name="adj5" fmla="val -205739"/>
              <a:gd name="adj6" fmla="val -39235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Population</a:t>
            </a:r>
          </a:p>
        </p:txBody>
      </p:sp>
      <p:sp>
        <p:nvSpPr>
          <p:cNvPr id="20" name="Line Callout 2 19">
            <a:extLst>
              <a:ext uri="{FF2B5EF4-FFF2-40B4-BE49-F238E27FC236}">
                <a16:creationId xmlns:a16="http://schemas.microsoft.com/office/drawing/2014/main" id="{CF556233-61C4-9BDE-08B3-32082BC2FCC1}"/>
              </a:ext>
            </a:extLst>
          </p:cNvPr>
          <p:cNvSpPr/>
          <p:nvPr/>
        </p:nvSpPr>
        <p:spPr>
          <a:xfrm>
            <a:off x="7358618" y="5650624"/>
            <a:ext cx="1360999" cy="389891"/>
          </a:xfrm>
          <a:prstGeom prst="borderCallout2">
            <a:avLst>
              <a:gd name="adj1" fmla="val 2052"/>
              <a:gd name="adj2" fmla="val 13674"/>
              <a:gd name="adj3" fmla="val -43427"/>
              <a:gd name="adj4" fmla="val 13557"/>
              <a:gd name="adj5" fmla="val -205739"/>
              <a:gd name="adj6" fmla="val -114819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AveOccup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imes" pitchFamily="2" charset="0"/>
            </a:endParaRPr>
          </a:p>
        </p:txBody>
      </p:sp>
      <p:sp>
        <p:nvSpPr>
          <p:cNvPr id="21" name="Line Callout 2 20">
            <a:extLst>
              <a:ext uri="{FF2B5EF4-FFF2-40B4-BE49-F238E27FC236}">
                <a16:creationId xmlns:a16="http://schemas.microsoft.com/office/drawing/2014/main" id="{F61AA8A1-8EC6-BF7A-A1F6-5BE562FFC08F}"/>
              </a:ext>
            </a:extLst>
          </p:cNvPr>
          <p:cNvSpPr/>
          <p:nvPr/>
        </p:nvSpPr>
        <p:spPr>
          <a:xfrm>
            <a:off x="8788077" y="5659686"/>
            <a:ext cx="493247" cy="389891"/>
          </a:xfrm>
          <a:prstGeom prst="borderCallout2">
            <a:avLst>
              <a:gd name="adj1" fmla="val 2052"/>
              <a:gd name="adj2" fmla="val 13674"/>
              <a:gd name="adj3" fmla="val -43427"/>
              <a:gd name="adj4" fmla="val 13557"/>
              <a:gd name="adj5" fmla="val -212254"/>
              <a:gd name="adj6" fmla="val -513909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Lat</a:t>
            </a:r>
          </a:p>
        </p:txBody>
      </p:sp>
      <p:sp>
        <p:nvSpPr>
          <p:cNvPr id="22" name="Line Callout 2 21">
            <a:extLst>
              <a:ext uri="{FF2B5EF4-FFF2-40B4-BE49-F238E27FC236}">
                <a16:creationId xmlns:a16="http://schemas.microsoft.com/office/drawing/2014/main" id="{ABAD4C98-BE5D-433F-66B0-D39010A47366}"/>
              </a:ext>
            </a:extLst>
          </p:cNvPr>
          <p:cNvSpPr/>
          <p:nvPr/>
        </p:nvSpPr>
        <p:spPr>
          <a:xfrm>
            <a:off x="9377768" y="5659686"/>
            <a:ext cx="814572" cy="389891"/>
          </a:xfrm>
          <a:prstGeom prst="borderCallout2">
            <a:avLst>
              <a:gd name="adj1" fmla="val 2052"/>
              <a:gd name="adj2" fmla="val 13674"/>
              <a:gd name="adj3" fmla="val -43427"/>
              <a:gd name="adj4" fmla="val 13557"/>
              <a:gd name="adj5" fmla="val -212254"/>
              <a:gd name="adj6" fmla="val -315903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Long.</a:t>
            </a:r>
          </a:p>
        </p:txBody>
      </p:sp>
    </p:spTree>
    <p:extLst>
      <p:ext uri="{BB962C8B-B14F-4D97-AF65-F5344CB8AC3E}">
        <p14:creationId xmlns:p14="http://schemas.microsoft.com/office/powerpoint/2010/main" val="1134974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15A2-2CF0-513B-1A9A-28917EA9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Train-Test Split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B7BB44F-3169-81CF-2DCD-CAF8478FE0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24856"/>
              </p:ext>
            </p:extLst>
          </p:nvPr>
        </p:nvGraphicFramePr>
        <p:xfrm>
          <a:off x="3484944" y="2496769"/>
          <a:ext cx="3388360" cy="34486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2912923393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382171645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927551410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54779612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0697851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28563136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65059827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3467881045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102913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5417335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797704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142812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568493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1748963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0090649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2320705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2416358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E5B5F-A238-5FC4-5B19-58996B21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CDEA4-6C10-8C66-2B98-34B02D42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37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18B8B4-75A1-4101-58CF-AD5E05802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188451"/>
              </p:ext>
            </p:extLst>
          </p:nvPr>
        </p:nvGraphicFramePr>
        <p:xfrm>
          <a:off x="7936220" y="2496770"/>
          <a:ext cx="423545" cy="34486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3524221527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915355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6250577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213367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2972554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5691243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694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9831550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3081911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309368"/>
                  </a:ext>
                </a:extLst>
              </a:tr>
            </a:tbl>
          </a:graphicData>
        </a:graphic>
      </p:graphicFrame>
      <p:sp>
        <p:nvSpPr>
          <p:cNvPr id="8" name="Text Box 4">
            <a:extLst>
              <a:ext uri="{FF2B5EF4-FFF2-40B4-BE49-F238E27FC236}">
                <a16:creationId xmlns:a16="http://schemas.microsoft.com/office/drawing/2014/main" id="{AF528940-9701-ECFC-E9EF-B2B4A66DC185}"/>
              </a:ext>
            </a:extLst>
          </p:cNvPr>
          <p:cNvSpPr txBox="1"/>
          <p:nvPr/>
        </p:nvSpPr>
        <p:spPr>
          <a:xfrm>
            <a:off x="7311787" y="2148337"/>
            <a:ext cx="2095956" cy="28660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Outputs: </a:t>
            </a: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Target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51A3C94-1DBA-D64A-D66F-A04A0FEA29E6}"/>
              </a:ext>
            </a:extLst>
          </p:cNvPr>
          <p:cNvSpPr txBox="1"/>
          <p:nvPr/>
        </p:nvSpPr>
        <p:spPr>
          <a:xfrm>
            <a:off x="2648340" y="2140982"/>
            <a:ext cx="4951554" cy="28660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Inputs:</a:t>
            </a:r>
            <a:r>
              <a:rPr lang="en-US" dirty="0"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Feature Matrix, Attributes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EA88F2-6207-7D6D-0F02-C78B9ADD8D01}"/>
              </a:ext>
            </a:extLst>
          </p:cNvPr>
          <p:cNvSpPr/>
          <p:nvPr/>
        </p:nvSpPr>
        <p:spPr>
          <a:xfrm>
            <a:off x="2894051" y="4040438"/>
            <a:ext cx="5977841" cy="798261"/>
          </a:xfrm>
          <a:prstGeom prst="rect">
            <a:avLst/>
          </a:prstGeom>
          <a:solidFill>
            <a:srgbClr val="FF0000">
              <a:alpha val="2056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FC1DAC-0696-D25E-BAB4-728AA9C09CD6}"/>
              </a:ext>
            </a:extLst>
          </p:cNvPr>
          <p:cNvSpPr/>
          <p:nvPr/>
        </p:nvSpPr>
        <p:spPr>
          <a:xfrm>
            <a:off x="2894051" y="5165366"/>
            <a:ext cx="5977841" cy="464024"/>
          </a:xfrm>
          <a:prstGeom prst="rect">
            <a:avLst/>
          </a:prstGeom>
          <a:solidFill>
            <a:srgbClr val="FF0000">
              <a:alpha val="2056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9FD47F-89DA-C3BF-5829-08FBD274F7DB}"/>
              </a:ext>
            </a:extLst>
          </p:cNvPr>
          <p:cNvSpPr/>
          <p:nvPr/>
        </p:nvSpPr>
        <p:spPr>
          <a:xfrm>
            <a:off x="2894051" y="2853683"/>
            <a:ext cx="5977841" cy="464024"/>
          </a:xfrm>
          <a:prstGeom prst="rect">
            <a:avLst/>
          </a:prstGeom>
          <a:solidFill>
            <a:srgbClr val="FF0000">
              <a:alpha val="2056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B038A1-D5BE-70C3-EB33-2D75BA18E3BB}"/>
              </a:ext>
            </a:extLst>
          </p:cNvPr>
          <p:cNvSpPr txBox="1"/>
          <p:nvPr/>
        </p:nvSpPr>
        <p:spPr>
          <a:xfrm>
            <a:off x="9708496" y="4631198"/>
            <a:ext cx="161845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Test samples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AD1C4E-1FAF-18B0-300B-ECCDDF87629C}"/>
              </a:ext>
            </a:extLst>
          </p:cNvPr>
          <p:cNvSpPr txBox="1"/>
          <p:nvPr/>
        </p:nvSpPr>
        <p:spPr>
          <a:xfrm>
            <a:off x="796686" y="1218198"/>
            <a:ext cx="1126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Splitting the dataset </a:t>
            </a:r>
            <a:r>
              <a:rPr lang="en-US" sz="2400" b="1" u="sng" dirty="0">
                <a:latin typeface="Times" pitchFamily="2" charset="0"/>
              </a:rPr>
              <a:t>randomly</a:t>
            </a:r>
            <a:r>
              <a:rPr lang="en-US" sz="2400" dirty="0">
                <a:latin typeface="Times" pitchFamily="2" charset="0"/>
              </a:rPr>
              <a:t> into training and test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The model is trained using the train set, and will be evaluated using the unseen test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02953-1F77-455F-E10E-BF69EA36024F}"/>
              </a:ext>
            </a:extLst>
          </p:cNvPr>
          <p:cNvSpPr txBox="1"/>
          <p:nvPr/>
        </p:nvSpPr>
        <p:spPr>
          <a:xfrm>
            <a:off x="9708496" y="3573556"/>
            <a:ext cx="161845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Train samples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56027D-DFE3-438E-E383-F8BA12F7D5D8}"/>
              </a:ext>
            </a:extLst>
          </p:cNvPr>
          <p:cNvCxnSpPr>
            <a:endCxn id="20" idx="1"/>
          </p:cNvCxnSpPr>
          <p:nvPr/>
        </p:nvCxnSpPr>
        <p:spPr>
          <a:xfrm>
            <a:off x="8359765" y="2641600"/>
            <a:ext cx="1348731" cy="1132011"/>
          </a:xfrm>
          <a:prstGeom prst="lin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E03B35-E1FD-7C09-AB09-168DA1812BD9}"/>
              </a:ext>
            </a:extLst>
          </p:cNvPr>
          <p:cNvCxnSpPr>
            <a:endCxn id="20" idx="1"/>
          </p:cNvCxnSpPr>
          <p:nvPr/>
        </p:nvCxnSpPr>
        <p:spPr>
          <a:xfrm>
            <a:off x="8359765" y="3429000"/>
            <a:ext cx="1348731" cy="344611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FDFD7B-49FC-4D38-8064-2263F78DD252}"/>
              </a:ext>
            </a:extLst>
          </p:cNvPr>
          <p:cNvCxnSpPr>
            <a:endCxn id="20" idx="1"/>
          </p:cNvCxnSpPr>
          <p:nvPr/>
        </p:nvCxnSpPr>
        <p:spPr>
          <a:xfrm flipV="1">
            <a:off x="8359765" y="3773611"/>
            <a:ext cx="1348731" cy="111861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0D2A46-2EC3-0452-0BD5-5BC92B1DDF0E}"/>
              </a:ext>
            </a:extLst>
          </p:cNvPr>
          <p:cNvCxnSpPr>
            <a:endCxn id="20" idx="1"/>
          </p:cNvCxnSpPr>
          <p:nvPr/>
        </p:nvCxnSpPr>
        <p:spPr>
          <a:xfrm flipV="1">
            <a:off x="8359765" y="3773611"/>
            <a:ext cx="1348731" cy="1261475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8CDED8-CDE2-91F1-C185-430025E79BB7}"/>
              </a:ext>
            </a:extLst>
          </p:cNvPr>
          <p:cNvCxnSpPr>
            <a:endCxn id="20" idx="1"/>
          </p:cNvCxnSpPr>
          <p:nvPr/>
        </p:nvCxnSpPr>
        <p:spPr>
          <a:xfrm flipV="1">
            <a:off x="8359765" y="3773611"/>
            <a:ext cx="1348731" cy="1989837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21BFCF-607E-AC3D-A17D-79670244ECF3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59765" y="3084389"/>
            <a:ext cx="1348731" cy="1746864"/>
          </a:xfrm>
          <a:prstGeom prst="line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F3B02B-76BD-0F4E-836D-CCD1C2EDD6E1}"/>
              </a:ext>
            </a:extLst>
          </p:cNvPr>
          <p:cNvCxnSpPr>
            <a:endCxn id="17" idx="1"/>
          </p:cNvCxnSpPr>
          <p:nvPr/>
        </p:nvCxnSpPr>
        <p:spPr>
          <a:xfrm>
            <a:off x="8359765" y="4216400"/>
            <a:ext cx="1348731" cy="614853"/>
          </a:xfrm>
          <a:prstGeom prst="line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0595F0-A396-FEBE-49C3-7F546647820E}"/>
              </a:ext>
            </a:extLst>
          </p:cNvPr>
          <p:cNvCxnSpPr>
            <a:endCxn id="17" idx="1"/>
          </p:cNvCxnSpPr>
          <p:nvPr/>
        </p:nvCxnSpPr>
        <p:spPr>
          <a:xfrm>
            <a:off x="8359765" y="4631198"/>
            <a:ext cx="1348731" cy="200055"/>
          </a:xfrm>
          <a:prstGeom prst="line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0429EF-127C-CEA6-0944-94A8DEEDE70D}"/>
              </a:ext>
            </a:extLst>
          </p:cNvPr>
          <p:cNvCxnSpPr>
            <a:endCxn id="17" idx="1"/>
          </p:cNvCxnSpPr>
          <p:nvPr/>
        </p:nvCxnSpPr>
        <p:spPr>
          <a:xfrm flipV="1">
            <a:off x="8359765" y="4831253"/>
            <a:ext cx="1348731" cy="598206"/>
          </a:xfrm>
          <a:prstGeom prst="line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667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23D9-A3C8-512B-0A2C-65829E98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43980-D99A-9027-2736-69534F129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Data Visualization in Python:</a:t>
            </a:r>
          </a:p>
          <a:p>
            <a:pPr lvl="1"/>
            <a:r>
              <a:rPr lang="en-US" dirty="0"/>
              <a:t>Matplotlib</a:t>
            </a:r>
          </a:p>
          <a:p>
            <a:pPr lvl="1"/>
            <a:r>
              <a:rPr lang="en-US" dirty="0"/>
              <a:t>Pandas</a:t>
            </a:r>
          </a:p>
          <a:p>
            <a:pPr lvl="1"/>
            <a:r>
              <a:rPr lang="en-US" dirty="0"/>
              <a:t>Seaborn</a:t>
            </a:r>
          </a:p>
          <a:p>
            <a:pPr lvl="1"/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/>
              </a:rPr>
              <a:t>D3.js </a:t>
            </a:r>
            <a:endParaRPr lang="en-US" dirty="0"/>
          </a:p>
          <a:p>
            <a:pPr lvl="1"/>
            <a:r>
              <a:rPr lang="en-US" dirty="0"/>
              <a:t>D3: Data-Driven Documents </a:t>
            </a:r>
          </a:p>
          <a:p>
            <a:pPr lvl="1"/>
            <a:r>
              <a:rPr lang="en-US" dirty="0"/>
              <a:t>A JavaScript library for manipulating documents based on data. </a:t>
            </a:r>
            <a:r>
              <a:rPr lang="en-US" b="1" dirty="0"/>
              <a:t>D3</a:t>
            </a:r>
            <a:r>
              <a:rPr lang="en-US" dirty="0"/>
              <a:t> helps you bring data to life using HTML, SVG, and CSS.</a:t>
            </a:r>
          </a:p>
          <a:p>
            <a:endParaRPr lang="en-US" sz="2400" dirty="0"/>
          </a:p>
          <a:p>
            <a:r>
              <a:rPr lang="en-US" sz="2400" dirty="0"/>
              <a:t>Course </a:t>
            </a:r>
            <a:r>
              <a:rPr lang="en-US" sz="2400" dirty="0">
                <a:hlinkClick r:id="rId3"/>
              </a:rPr>
              <a:t>CSE6242/CX4242 </a:t>
            </a:r>
            <a:r>
              <a:rPr lang="en-US" sz="2400" dirty="0"/>
              <a:t>Data and Visual Analytics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E5717-B3D1-BE52-AC7A-5909452F8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3DD0A-945A-1EFC-6D9D-4B881238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38</a:t>
            </a:fld>
            <a:endParaRPr lang="en-US" dirty="0"/>
          </a:p>
        </p:txBody>
      </p:sp>
      <p:pic>
        <p:nvPicPr>
          <p:cNvPr id="1026" name="Picture 2" descr="What is D3.js? | Code Institute">
            <a:extLst>
              <a:ext uri="{FF2B5EF4-FFF2-40B4-BE49-F238E27FC236}">
                <a16:creationId xmlns:a16="http://schemas.microsoft.com/office/drawing/2014/main" id="{E5FA88B8-632E-D0F3-7485-A94A82A6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809" y="3154337"/>
            <a:ext cx="1969477" cy="10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tplotlib Tutorial - javatpoint">
            <a:extLst>
              <a:ext uri="{FF2B5EF4-FFF2-40B4-BE49-F238E27FC236}">
                <a16:creationId xmlns:a16="http://schemas.microsoft.com/office/drawing/2014/main" id="{1CE30DC6-93A2-3A4E-4F86-C0F41156A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841" y="1301480"/>
            <a:ext cx="1127864" cy="11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ndas - NumFOCUS">
            <a:extLst>
              <a:ext uri="{FF2B5EF4-FFF2-40B4-BE49-F238E27FC236}">
                <a16:creationId xmlns:a16="http://schemas.microsoft.com/office/drawing/2014/main" id="{18BCBE7A-35E5-8906-A835-CEB58782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877" y="1332411"/>
            <a:ext cx="1127864" cy="11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iting and logo — seaborn 0.12.2 documentation">
            <a:extLst>
              <a:ext uri="{FF2B5EF4-FFF2-40B4-BE49-F238E27FC236}">
                <a16:creationId xmlns:a16="http://schemas.microsoft.com/office/drawing/2014/main" id="{6C46EAFB-E484-7FED-6BE1-9BCBDF2B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913" y="1332411"/>
            <a:ext cx="939887" cy="11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090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7333-93D9-BB61-79CF-B84C0E52F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Learning: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9B441-0A89-90AD-96EB-BEF3582F4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0"/>
            <a:ext cx="10844284" cy="5054741"/>
          </a:xfrm>
        </p:spPr>
        <p:txBody>
          <a:bodyPr>
            <a:normAutofit/>
          </a:bodyPr>
          <a:lstStyle/>
          <a:p>
            <a:r>
              <a:rPr lang="en-US" dirty="0"/>
              <a:t>Iris classification (Iris dataset):</a:t>
            </a:r>
          </a:p>
          <a:p>
            <a:pPr lvl="1"/>
            <a:r>
              <a:rPr lang="en-US" dirty="0"/>
              <a:t>One of the best-known datasets to be </a:t>
            </a:r>
            <a:br>
              <a:rPr lang="en-US" dirty="0"/>
            </a:br>
            <a:r>
              <a:rPr lang="en-US" dirty="0"/>
              <a:t>found in the pattern recognition literature. </a:t>
            </a:r>
          </a:p>
          <a:p>
            <a:pPr lvl="1"/>
            <a:r>
              <a:rPr lang="en-US" dirty="0"/>
              <a:t>The data set contains 3 classes of 50 </a:t>
            </a:r>
            <a:br>
              <a:rPr lang="en-US" dirty="0"/>
            </a:br>
            <a:r>
              <a:rPr lang="en-US" dirty="0"/>
              <a:t>instances each (total 150 samples), where  each class refers to a type of iris plant.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Task: Train a model which, for any new sample, can </a:t>
            </a:r>
            <a:r>
              <a:rPr lang="en-US" b="1" u="sng" dirty="0"/>
              <a:t>predict the class </a:t>
            </a:r>
            <a:r>
              <a:rPr lang="en-US" dirty="0"/>
              <a:t>of the iris plant given the four input features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5C237-D282-F242-0771-A4121D3C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7C0F5-1B25-36B2-B38E-55FA9E91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7FCC8-3940-ACCB-2B9E-D6B35CB4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767" y="1272772"/>
            <a:ext cx="4539641" cy="1569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E39ADC-66B2-1A56-A18B-4B4308DB882B}"/>
              </a:ext>
            </a:extLst>
          </p:cNvPr>
          <p:cNvSpPr txBox="1"/>
          <p:nvPr/>
        </p:nvSpPr>
        <p:spPr>
          <a:xfrm>
            <a:off x="6318458" y="3245401"/>
            <a:ext cx="3956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" pitchFamily="2" charset="0"/>
              </a:rPr>
              <a:t>Target (class labels):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Iris </a:t>
            </a:r>
            <a:r>
              <a:rPr lang="en-US" sz="2400" dirty="0" err="1">
                <a:latin typeface="Times" pitchFamily="2" charset="0"/>
              </a:rPr>
              <a:t>Setosa</a:t>
            </a:r>
            <a:r>
              <a:rPr lang="en-US" sz="2400" dirty="0">
                <a:latin typeface="Times" pitchFamily="2" charset="0"/>
              </a:rPr>
              <a:t>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Iris </a:t>
            </a:r>
            <a:r>
              <a:rPr lang="en-US" sz="2400" dirty="0" err="1">
                <a:latin typeface="Times" pitchFamily="2" charset="0"/>
              </a:rPr>
              <a:t>Versicolour</a:t>
            </a:r>
            <a:r>
              <a:rPr lang="en-US" sz="2400" dirty="0">
                <a:latin typeface="Times" pitchFamily="2" charset="0"/>
              </a:rPr>
              <a:t>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Iris Virginica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719F0-608D-82D1-F5F8-645459B79CAC}"/>
              </a:ext>
            </a:extLst>
          </p:cNvPr>
          <p:cNvSpPr txBox="1"/>
          <p:nvPr/>
        </p:nvSpPr>
        <p:spPr>
          <a:xfrm>
            <a:off x="2339456" y="3245401"/>
            <a:ext cx="3896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" pitchFamily="2" charset="0"/>
              </a:rPr>
              <a:t>Features: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sepal length in cm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sepal width in cm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petal length in cm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petal width in cm </a:t>
            </a:r>
          </a:p>
        </p:txBody>
      </p:sp>
    </p:spTree>
    <p:extLst>
      <p:ext uri="{BB962C8B-B14F-4D97-AF65-F5344CB8AC3E}">
        <p14:creationId xmlns:p14="http://schemas.microsoft.com/office/powerpoint/2010/main" val="80936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E461-3E16-B3EC-AD46-93058D4CE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Packages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582EC4-E218-9E79-C6B2-8EF9720B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01DC5-FFA2-3E55-93BD-F82A9F12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FA58F-AC78-18DE-1D41-964D600B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613548"/>
            <a:ext cx="5156200" cy="2889990"/>
          </a:xfrm>
          <a:prstGeom prst="rect">
            <a:avLst/>
          </a:prstGeom>
        </p:spPr>
      </p:pic>
      <p:pic>
        <p:nvPicPr>
          <p:cNvPr id="3076" name="Picture 4" descr="How to start classifying with TensorFlow 2.0 - Data UAB">
            <a:extLst>
              <a:ext uri="{FF2B5EF4-FFF2-40B4-BE49-F238E27FC236}">
                <a16:creationId xmlns:a16="http://schemas.microsoft.com/office/drawing/2014/main" id="{68DD7DFC-5222-9C8F-33DD-D7602066CD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9" b="12531"/>
          <a:stretch/>
        </p:blipFill>
        <p:spPr bwMode="auto">
          <a:xfrm>
            <a:off x="7488547" y="2613548"/>
            <a:ext cx="3115953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tting Started with Machine Learning Using TensorFlow and Keras">
            <a:extLst>
              <a:ext uri="{FF2B5EF4-FFF2-40B4-BE49-F238E27FC236}">
                <a16:creationId xmlns:a16="http://schemas.microsoft.com/office/drawing/2014/main" id="{E4A49A9D-42C7-E7E4-1605-95A20E536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20545" r="22168" b="19466"/>
          <a:stretch/>
        </p:blipFill>
        <p:spPr bwMode="auto">
          <a:xfrm>
            <a:off x="6794500" y="4301495"/>
            <a:ext cx="38100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13ED04-AAD7-B341-8CBE-47E6277134B4}"/>
              </a:ext>
            </a:extLst>
          </p:cNvPr>
          <p:cNvSpPr txBox="1"/>
          <p:nvPr/>
        </p:nvSpPr>
        <p:spPr>
          <a:xfrm>
            <a:off x="1828800" y="1437905"/>
            <a:ext cx="249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Well-known Python </a:t>
            </a:r>
          </a:p>
          <a:p>
            <a:r>
              <a:rPr lang="en-US" sz="2000" b="1" dirty="0">
                <a:latin typeface="Times" pitchFamily="2" charset="0"/>
              </a:rPr>
              <a:t>numerical libraries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2F72C2-340D-B2FE-47C5-3D594683014C}"/>
              </a:ext>
            </a:extLst>
          </p:cNvPr>
          <p:cNvSpPr txBox="1"/>
          <p:nvPr/>
        </p:nvSpPr>
        <p:spPr>
          <a:xfrm>
            <a:off x="7843808" y="1425971"/>
            <a:ext cx="2760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Building deep-learning </a:t>
            </a:r>
          </a:p>
          <a:p>
            <a:r>
              <a:rPr lang="en-US" sz="2000" b="1" dirty="0">
                <a:latin typeface="Times" pitchFamily="2" charset="0"/>
              </a:rPr>
              <a:t>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C5EBD-F897-BDA3-48B0-EDCCE4B6DF15}"/>
              </a:ext>
            </a:extLst>
          </p:cNvPr>
          <p:cNvSpPr txBox="1"/>
          <p:nvPr/>
        </p:nvSpPr>
        <p:spPr>
          <a:xfrm>
            <a:off x="838199" y="5814619"/>
            <a:ext cx="2765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" pitchFamily="2" charset="0"/>
              </a:rPr>
              <a:t>http://</a:t>
            </a:r>
            <a:r>
              <a:rPr lang="en-US" sz="1200" dirty="0" err="1">
                <a:latin typeface="Times" pitchFamily="2" charset="0"/>
              </a:rPr>
              <a:t>quasiben.github.io</a:t>
            </a:r>
            <a:r>
              <a:rPr lang="en-US" sz="1200" dirty="0">
                <a:latin typeface="Times" pitchFamily="2" charset="0"/>
              </a:rPr>
              <a:t>/</a:t>
            </a:r>
            <a:r>
              <a:rPr lang="en-US" sz="1200" dirty="0" err="1">
                <a:latin typeface="Times" pitchFamily="2" charset="0"/>
              </a:rPr>
              <a:t>PyDataEMC</a:t>
            </a:r>
            <a:r>
              <a:rPr lang="en-US" sz="1200" dirty="0">
                <a:latin typeface="Times" pitchFamily="2" charset="0"/>
              </a:rPr>
              <a:t>/#/9</a:t>
            </a:r>
          </a:p>
        </p:txBody>
      </p:sp>
    </p:spTree>
    <p:extLst>
      <p:ext uri="{BB962C8B-B14F-4D97-AF65-F5344CB8AC3E}">
        <p14:creationId xmlns:p14="http://schemas.microsoft.com/office/powerpoint/2010/main" val="1899530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7333-93D9-BB61-79CF-B84C0E52F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9B441-0A89-90AD-96EB-BEF3582F4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0"/>
            <a:ext cx="10844284" cy="5054741"/>
          </a:xfrm>
        </p:spPr>
        <p:txBody>
          <a:bodyPr>
            <a:normAutofit/>
          </a:bodyPr>
          <a:lstStyle/>
          <a:p>
            <a:r>
              <a:rPr lang="en-US" dirty="0"/>
              <a:t>Iris classification (Iris dataset):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5C237-D282-F242-0771-A4121D3C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7C0F5-1B25-36B2-B38E-55FA9E91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7FCC8-3940-ACCB-2B9E-D6B35CB4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468" y="5182501"/>
            <a:ext cx="2743200" cy="948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E39ADC-66B2-1A56-A18B-4B4308DB882B}"/>
              </a:ext>
            </a:extLst>
          </p:cNvPr>
          <p:cNvSpPr txBox="1"/>
          <p:nvPr/>
        </p:nvSpPr>
        <p:spPr>
          <a:xfrm>
            <a:off x="509516" y="3686855"/>
            <a:ext cx="3956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" pitchFamily="2" charset="0"/>
              </a:rPr>
              <a:t>Target (class labels):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Iris </a:t>
            </a:r>
            <a:r>
              <a:rPr lang="en-US" sz="2400" dirty="0" err="1">
                <a:latin typeface="Times" pitchFamily="2" charset="0"/>
              </a:rPr>
              <a:t>Setosa</a:t>
            </a:r>
            <a:r>
              <a:rPr lang="en-US" sz="2400" dirty="0">
                <a:latin typeface="Times" pitchFamily="2" charset="0"/>
              </a:rPr>
              <a:t>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Iris </a:t>
            </a:r>
            <a:r>
              <a:rPr lang="en-US" sz="2400" dirty="0" err="1">
                <a:latin typeface="Times" pitchFamily="2" charset="0"/>
              </a:rPr>
              <a:t>Versicolour</a:t>
            </a:r>
            <a:r>
              <a:rPr lang="en-US" sz="2400" dirty="0">
                <a:latin typeface="Times" pitchFamily="2" charset="0"/>
              </a:rPr>
              <a:t>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Iris Virginica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719F0-608D-82D1-F5F8-645459B79CAC}"/>
              </a:ext>
            </a:extLst>
          </p:cNvPr>
          <p:cNvSpPr txBox="1"/>
          <p:nvPr/>
        </p:nvSpPr>
        <p:spPr>
          <a:xfrm>
            <a:off x="509516" y="1798134"/>
            <a:ext cx="3896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" pitchFamily="2" charset="0"/>
              </a:rPr>
              <a:t>Features: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sepal length in cm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sepal width in cm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petal length in cm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petal width in cm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AA9C7-8547-60D1-BB82-9C16E2766619}"/>
              </a:ext>
            </a:extLst>
          </p:cNvPr>
          <p:cNvSpPr txBox="1"/>
          <p:nvPr/>
        </p:nvSpPr>
        <p:spPr>
          <a:xfrm>
            <a:off x="8158234" y="5807518"/>
            <a:ext cx="3524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Times" pitchFamily="2" charset="0"/>
              </a:rPr>
              <a:t>Image: https://</a:t>
            </a:r>
            <a:r>
              <a:rPr lang="en-US" sz="1200" b="1" dirty="0" err="1">
                <a:latin typeface="Times" pitchFamily="2" charset="0"/>
              </a:rPr>
              <a:t>medium.com</a:t>
            </a:r>
            <a:r>
              <a:rPr lang="en-US" sz="1200" b="1" dirty="0">
                <a:latin typeface="Times" pitchFamily="2" charset="0"/>
              </a:rPr>
              <a:t>/@jebaseelanravi96/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BFE55D4-DDBB-DC17-916F-14B803F77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35" y="420171"/>
            <a:ext cx="7552459" cy="56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92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15A2-2CF0-513B-1A9A-28917EA9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Formatting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B7BB44F-3169-81CF-2DCD-CAF8478FE0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27638" y="2505634"/>
          <a:ext cx="1694180" cy="2355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2912923393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382171645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1927551410"/>
                    </a:ext>
                  </a:extLst>
                </a:gridCol>
                <a:gridCol w="423545">
                  <a:extLst>
                    <a:ext uri="{9D8B030D-6E8A-4147-A177-3AD203B41FA5}">
                      <a16:colId xmlns:a16="http://schemas.microsoft.com/office/drawing/2014/main" val="4254779612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102913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5417335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797704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142812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568493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174896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E5B5F-A238-5FC4-5B19-58996B21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CDEA4-6C10-8C66-2B98-34B02D42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18B8B4-75A1-4101-58CF-AD5E05802958}"/>
              </a:ext>
            </a:extLst>
          </p:cNvPr>
          <p:cNvGraphicFramePr>
            <a:graphicFrameLocks noGrp="1"/>
          </p:cNvGraphicFramePr>
          <p:nvPr/>
        </p:nvGraphicFramePr>
        <p:xfrm>
          <a:off x="7936220" y="2496770"/>
          <a:ext cx="423545" cy="2355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3524221527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9153551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6250577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213367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2972554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5691243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6946"/>
                  </a:ext>
                </a:extLst>
              </a:tr>
            </a:tbl>
          </a:graphicData>
        </a:graphic>
      </p:graphicFrame>
      <p:sp>
        <p:nvSpPr>
          <p:cNvPr id="8" name="Text Box 4">
            <a:extLst>
              <a:ext uri="{FF2B5EF4-FFF2-40B4-BE49-F238E27FC236}">
                <a16:creationId xmlns:a16="http://schemas.microsoft.com/office/drawing/2014/main" id="{AF528940-9701-ECFC-E9EF-B2B4A66DC185}"/>
              </a:ext>
            </a:extLst>
          </p:cNvPr>
          <p:cNvSpPr txBox="1"/>
          <p:nvPr/>
        </p:nvSpPr>
        <p:spPr>
          <a:xfrm>
            <a:off x="7424092" y="1737037"/>
            <a:ext cx="1447800" cy="571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Outputs: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Target</a:t>
            </a:r>
            <a:endParaRPr lang="en-US" sz="1400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51A3C94-1DBA-D64A-D66F-A04A0FEA29E6}"/>
              </a:ext>
            </a:extLst>
          </p:cNvPr>
          <p:cNvSpPr txBox="1"/>
          <p:nvPr/>
        </p:nvSpPr>
        <p:spPr>
          <a:xfrm>
            <a:off x="3278046" y="1737037"/>
            <a:ext cx="3802156" cy="571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Inputs: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F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Feature Matrix, Attributes</a:t>
            </a:r>
            <a:endParaRPr lang="en-US" dirty="0">
              <a:effectLst/>
              <a:latin typeface="Time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E727A6B-E257-B766-0C93-A9B3D58296BA}"/>
              </a:ext>
            </a:extLst>
          </p:cNvPr>
          <p:cNvSpPr txBox="1"/>
          <p:nvPr/>
        </p:nvSpPr>
        <p:spPr>
          <a:xfrm>
            <a:off x="1571694" y="3334383"/>
            <a:ext cx="1571663" cy="6799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No. of rows =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 No of samples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0738B71-6A58-389C-C087-7119EE44793B}"/>
              </a:ext>
            </a:extLst>
          </p:cNvPr>
          <p:cNvSpPr txBox="1"/>
          <p:nvPr/>
        </p:nvSpPr>
        <p:spPr>
          <a:xfrm>
            <a:off x="3387177" y="5143340"/>
            <a:ext cx="4419341" cy="3810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No. of columns = No of features (attributes) </a:t>
            </a:r>
            <a:r>
              <a:rPr lang="en-US" sz="1600" b="1" dirty="0">
                <a:solidFill>
                  <a:srgbClr val="FF0000"/>
                </a:solidFill>
                <a:effectLst/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rPr>
              <a:t>= 4 </a:t>
            </a:r>
            <a:endParaRPr lang="en-US" sz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24FF5-0DF3-7471-1F3B-D6FDE4653E48}"/>
              </a:ext>
            </a:extLst>
          </p:cNvPr>
          <p:cNvSpPr txBox="1"/>
          <p:nvPr/>
        </p:nvSpPr>
        <p:spPr>
          <a:xfrm>
            <a:off x="3480209" y="2505634"/>
            <a:ext cx="901209" cy="2414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1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en-US" sz="1700" b="1" dirty="0" err="1">
                <a:solidFill>
                  <a:srgbClr val="FF0000"/>
                </a:solidFill>
                <a:latin typeface="Times" pitchFamily="2" charset="0"/>
              </a:rPr>
              <a:t>i</a:t>
            </a:r>
            <a:endParaRPr lang="en-US" sz="1700" b="1" dirty="0">
              <a:solidFill>
                <a:srgbClr val="FF0000"/>
              </a:solidFill>
              <a:latin typeface="Times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en-US" sz="1700" b="1" dirty="0">
                <a:solidFill>
                  <a:srgbClr val="FF0000"/>
                </a:solidFill>
                <a:latin typeface="Times" pitchFamily="2" charset="0"/>
              </a:rPr>
              <a:t>N = 150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EA88F2-6207-7D6D-0F02-C78B9ADD8D01}"/>
              </a:ext>
            </a:extLst>
          </p:cNvPr>
          <p:cNvSpPr/>
          <p:nvPr/>
        </p:nvSpPr>
        <p:spPr>
          <a:xfrm>
            <a:off x="3143356" y="3672522"/>
            <a:ext cx="5728536" cy="464024"/>
          </a:xfrm>
          <a:prstGeom prst="rect">
            <a:avLst/>
          </a:prstGeom>
          <a:solidFill>
            <a:srgbClr val="FF0000">
              <a:alpha val="2056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3" name="Line Callout 2 (Border and Accent Bar) 12">
            <a:extLst>
              <a:ext uri="{FF2B5EF4-FFF2-40B4-BE49-F238E27FC236}">
                <a16:creationId xmlns:a16="http://schemas.microsoft.com/office/drawing/2014/main" id="{3178F2D0-EB3E-5808-EDF6-90AB565DD790}"/>
              </a:ext>
            </a:extLst>
          </p:cNvPr>
          <p:cNvSpPr/>
          <p:nvPr/>
        </p:nvSpPr>
        <p:spPr>
          <a:xfrm>
            <a:off x="9281324" y="3102371"/>
            <a:ext cx="2054721" cy="464023"/>
          </a:xfrm>
          <a:prstGeom prst="accentBorderCallout2">
            <a:avLst>
              <a:gd name="adj1" fmla="val 24632"/>
              <a:gd name="adj2" fmla="val -2355"/>
              <a:gd name="adj3" fmla="val 27574"/>
              <a:gd name="adj4" fmla="val -17995"/>
              <a:gd name="adj5" fmla="val 127206"/>
              <a:gd name="adj6" fmla="val -26741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" pitchFamily="2" charset="0"/>
              </a:rPr>
              <a:t>Sample “</a:t>
            </a:r>
            <a:r>
              <a:rPr lang="en-US" dirty="0" err="1">
                <a:latin typeface="Times" pitchFamily="2" charset="0"/>
              </a:rPr>
              <a:t>i</a:t>
            </a:r>
            <a:r>
              <a:rPr lang="en-US" dirty="0">
                <a:latin typeface="Times" pitchFamily="2" charset="0"/>
              </a:rPr>
              <a:t>”</a:t>
            </a:r>
          </a:p>
        </p:txBody>
      </p:sp>
      <p:sp>
        <p:nvSpPr>
          <p:cNvPr id="14" name="Line Callout 2 (Border and Accent Bar) 13">
            <a:extLst>
              <a:ext uri="{FF2B5EF4-FFF2-40B4-BE49-F238E27FC236}">
                <a16:creationId xmlns:a16="http://schemas.microsoft.com/office/drawing/2014/main" id="{889D199E-47FE-3AEC-4A55-D123582AE38C}"/>
              </a:ext>
            </a:extLst>
          </p:cNvPr>
          <p:cNvSpPr/>
          <p:nvPr/>
        </p:nvSpPr>
        <p:spPr>
          <a:xfrm>
            <a:off x="9423911" y="1366615"/>
            <a:ext cx="1929889" cy="1312344"/>
          </a:xfrm>
          <a:prstGeom prst="accentBorderCallout2">
            <a:avLst>
              <a:gd name="adj1" fmla="val 42279"/>
              <a:gd name="adj2" fmla="val -3622"/>
              <a:gd name="adj3" fmla="val 41240"/>
              <a:gd name="adj4" fmla="val -25123"/>
              <a:gd name="adj5" fmla="val 96187"/>
              <a:gd name="adj6" fmla="val -49956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u="sng" dirty="0">
                <a:latin typeface="Times" pitchFamily="2" charset="0"/>
              </a:rPr>
              <a:t>“Labels”</a:t>
            </a:r>
          </a:p>
          <a:p>
            <a:r>
              <a:rPr lang="en-US" dirty="0">
                <a:latin typeface="Times" pitchFamily="2" charset="0"/>
              </a:rPr>
              <a:t>0: Iris-</a:t>
            </a:r>
            <a:r>
              <a:rPr lang="en-US" dirty="0" err="1">
                <a:latin typeface="Times" pitchFamily="2" charset="0"/>
              </a:rPr>
              <a:t>Setosa</a:t>
            </a:r>
            <a:endParaRPr lang="en-US" dirty="0">
              <a:latin typeface="Times" pitchFamily="2" charset="0"/>
            </a:endParaRPr>
          </a:p>
          <a:p>
            <a:r>
              <a:rPr lang="en-US" dirty="0">
                <a:latin typeface="Times" pitchFamily="2" charset="0"/>
              </a:rPr>
              <a:t>1: Iris-</a:t>
            </a:r>
            <a:r>
              <a:rPr lang="en-US" dirty="0" err="1">
                <a:latin typeface="Times" pitchFamily="2" charset="0"/>
              </a:rPr>
              <a:t>Versicolour</a:t>
            </a:r>
            <a:endParaRPr lang="en-US" dirty="0">
              <a:latin typeface="Times" pitchFamily="2" charset="0"/>
            </a:endParaRPr>
          </a:p>
          <a:p>
            <a:r>
              <a:rPr lang="en-US" dirty="0">
                <a:latin typeface="Times" pitchFamily="2" charset="0"/>
              </a:rPr>
              <a:t>2: Iris-Virginica</a:t>
            </a:r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2E28EE98-A959-94F6-B17A-85A7CA3D1948}"/>
              </a:ext>
            </a:extLst>
          </p:cNvPr>
          <p:cNvSpPr/>
          <p:nvPr/>
        </p:nvSpPr>
        <p:spPr>
          <a:xfrm>
            <a:off x="1351127" y="5588996"/>
            <a:ext cx="1792229" cy="464024"/>
          </a:xfrm>
          <a:prstGeom prst="borderCallout2">
            <a:avLst>
              <a:gd name="adj1" fmla="val -7720"/>
              <a:gd name="adj2" fmla="val 85411"/>
              <a:gd name="adj3" fmla="val -69485"/>
              <a:gd name="adj4" fmla="val 85295"/>
              <a:gd name="adj5" fmla="val -150364"/>
              <a:gd name="adj6" fmla="val 185515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  <a:latin typeface="Times" pitchFamily="2" charset="0"/>
              </a:rPr>
              <a:t>sepal length (cm)</a:t>
            </a:r>
          </a:p>
        </p:txBody>
      </p:sp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958700A9-532F-9242-4013-ABE73F83D152}"/>
              </a:ext>
            </a:extLst>
          </p:cNvPr>
          <p:cNvSpPr/>
          <p:nvPr/>
        </p:nvSpPr>
        <p:spPr>
          <a:xfrm>
            <a:off x="3278046" y="5601079"/>
            <a:ext cx="1792229" cy="464024"/>
          </a:xfrm>
          <a:prstGeom prst="borderCallout2">
            <a:avLst>
              <a:gd name="adj1" fmla="val -5110"/>
              <a:gd name="adj2" fmla="val 67452"/>
              <a:gd name="adj3" fmla="val -93014"/>
              <a:gd name="adj4" fmla="val 67436"/>
              <a:gd name="adj5" fmla="val -150364"/>
              <a:gd name="adj6" fmla="val 102789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  <a:latin typeface="Times" pitchFamily="2" charset="0"/>
              </a:rPr>
              <a:t>sepal width (cm)</a:t>
            </a:r>
          </a:p>
        </p:txBody>
      </p:sp>
      <p:sp>
        <p:nvSpPr>
          <p:cNvPr id="17" name="Line Callout 2 16">
            <a:extLst>
              <a:ext uri="{FF2B5EF4-FFF2-40B4-BE49-F238E27FC236}">
                <a16:creationId xmlns:a16="http://schemas.microsoft.com/office/drawing/2014/main" id="{3611930D-5AE1-0DFF-0475-D9E0B174DA90}"/>
              </a:ext>
            </a:extLst>
          </p:cNvPr>
          <p:cNvSpPr/>
          <p:nvPr/>
        </p:nvSpPr>
        <p:spPr>
          <a:xfrm>
            <a:off x="5179124" y="5588996"/>
            <a:ext cx="1792229" cy="464024"/>
          </a:xfrm>
          <a:prstGeom prst="borderCallout2">
            <a:avLst>
              <a:gd name="adj1" fmla="val -3474"/>
              <a:gd name="adj2" fmla="val 58314"/>
              <a:gd name="adj3" fmla="val -95955"/>
              <a:gd name="adj4" fmla="val 58298"/>
              <a:gd name="adj5" fmla="val -148544"/>
              <a:gd name="adj6" fmla="val 21128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  <a:latin typeface="Times" pitchFamily="2" charset="0"/>
              </a:rPr>
              <a:t>petal width (cm)</a:t>
            </a:r>
          </a:p>
        </p:txBody>
      </p:sp>
      <p:sp>
        <p:nvSpPr>
          <p:cNvPr id="18" name="Line Callout 2 17">
            <a:extLst>
              <a:ext uri="{FF2B5EF4-FFF2-40B4-BE49-F238E27FC236}">
                <a16:creationId xmlns:a16="http://schemas.microsoft.com/office/drawing/2014/main" id="{A4F14458-7942-3BA5-2E5F-A6C04209F2F4}"/>
              </a:ext>
            </a:extLst>
          </p:cNvPr>
          <p:cNvSpPr/>
          <p:nvPr/>
        </p:nvSpPr>
        <p:spPr>
          <a:xfrm>
            <a:off x="7079663" y="5588996"/>
            <a:ext cx="1792229" cy="464024"/>
          </a:xfrm>
          <a:prstGeom prst="borderCallout2">
            <a:avLst>
              <a:gd name="adj1" fmla="val -3474"/>
              <a:gd name="adj2" fmla="val 58314"/>
              <a:gd name="adj3" fmla="val -95955"/>
              <a:gd name="adj4" fmla="val 58298"/>
              <a:gd name="adj5" fmla="val -152607"/>
              <a:gd name="adj6" fmla="val -58821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  <a:latin typeface="Times" pitchFamily="2" charset="0"/>
              </a:rPr>
              <a:t>petal width (cm)</a:t>
            </a:r>
          </a:p>
        </p:txBody>
      </p:sp>
    </p:spTree>
    <p:extLst>
      <p:ext uri="{BB962C8B-B14F-4D97-AF65-F5344CB8AC3E}">
        <p14:creationId xmlns:p14="http://schemas.microsoft.com/office/powerpoint/2010/main" val="776192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A8F5-FFD3-C8C0-9A98-8C4479AD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 not cover…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8946D-DBEF-774C-09DF-3FF01D8D3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Evaluation metrics</a:t>
            </a:r>
          </a:p>
          <a:p>
            <a:pPr lvl="1"/>
            <a:r>
              <a:rPr lang="en-US" dirty="0"/>
              <a:t>Regression: Mean-squared-error (MSE), mean-absolute-error (MAE)</a:t>
            </a:r>
          </a:p>
          <a:p>
            <a:pPr lvl="1"/>
            <a:r>
              <a:rPr lang="en-US" dirty="0"/>
              <a:t>Classification: Accuracy, recall, precision, f1-score, confusion matrix, …</a:t>
            </a:r>
          </a:p>
          <a:p>
            <a:pPr lvl="1"/>
            <a:endParaRPr lang="en-US" dirty="0"/>
          </a:p>
          <a:p>
            <a:r>
              <a:rPr lang="en-US" dirty="0"/>
              <a:t>Bias-variance tradeoff</a:t>
            </a:r>
          </a:p>
          <a:p>
            <a:pPr lvl="1"/>
            <a:r>
              <a:rPr lang="en-US" dirty="0"/>
              <a:t>Overfitting and underfitting</a:t>
            </a:r>
          </a:p>
          <a:p>
            <a:pPr lvl="1"/>
            <a:endParaRPr lang="en-US" dirty="0"/>
          </a:p>
          <a:p>
            <a:r>
              <a:rPr lang="en-US" dirty="0"/>
              <a:t>Fine tuning</a:t>
            </a:r>
          </a:p>
          <a:p>
            <a:pPr lvl="1"/>
            <a:r>
              <a:rPr lang="en-US" dirty="0"/>
              <a:t>The importance of using a validation set for hyperparameter tuning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Cross-validation and model selection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CB928-D89F-1335-E814-2B476203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8E924-2131-588B-7425-E44C6D5A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08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Neural Networks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760024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Artificial Neural Networks (ANNs)</a:t>
            </a:r>
          </a:p>
          <a:p>
            <a:pPr lvl="1"/>
            <a:r>
              <a:rPr lang="en-US" dirty="0"/>
              <a:t>Inspired by biological neural networks</a:t>
            </a:r>
          </a:p>
          <a:p>
            <a:pPr lvl="1"/>
            <a:r>
              <a:rPr lang="en-US" dirty="0"/>
              <a:t>A collection of connected units known as neurons</a:t>
            </a:r>
          </a:p>
          <a:p>
            <a:pPr lvl="1"/>
            <a:r>
              <a:rPr lang="en-US" dirty="0"/>
              <a:t>Neuron</a:t>
            </a:r>
          </a:p>
          <a:p>
            <a:pPr lvl="2"/>
            <a:r>
              <a:rPr lang="en-US" dirty="0"/>
              <a:t>Receives a signal </a:t>
            </a:r>
          </a:p>
          <a:p>
            <a:pPr lvl="2"/>
            <a:r>
              <a:rPr lang="en-US" dirty="0"/>
              <a:t>Process it by some nonlinear function</a:t>
            </a:r>
          </a:p>
          <a:p>
            <a:pPr lvl="2"/>
            <a:r>
              <a:rPr lang="en-US" dirty="0"/>
              <a:t>Sends the output as signals to the connected neurons</a:t>
            </a:r>
          </a:p>
          <a:p>
            <a:pPr lvl="2"/>
            <a:r>
              <a:rPr lang="en-US" dirty="0"/>
              <a:t>Connected with edges mimicking synapses in biological neurons</a:t>
            </a:r>
          </a:p>
          <a:p>
            <a:pPr lvl="2"/>
            <a:r>
              <a:rPr lang="en-US" dirty="0"/>
              <a:t>May have activation threshold</a:t>
            </a:r>
          </a:p>
          <a:p>
            <a:pPr lvl="1"/>
            <a:r>
              <a:rPr lang="en-US" dirty="0"/>
              <a:t>Edges</a:t>
            </a:r>
          </a:p>
          <a:p>
            <a:pPr lvl="2"/>
            <a:r>
              <a:rPr lang="en-US" dirty="0"/>
              <a:t>have weights increasing/decreasing the strength of each signal at a connection</a:t>
            </a:r>
          </a:p>
          <a:p>
            <a:pPr lvl="2"/>
            <a:r>
              <a:rPr lang="en-US" dirty="0"/>
              <a:t>the weights should [normally] be adjusted in “learning” procedure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69273-CC09-9947-BF96-8724341AB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905044" y="1497807"/>
            <a:ext cx="3994856" cy="2254250"/>
          </a:xfrm>
          <a:prstGeom prst="rect">
            <a:avLst/>
          </a:prstGeom>
        </p:spPr>
      </p:pic>
      <p:pic>
        <p:nvPicPr>
          <p:cNvPr id="7" name="Picture 6" descr="A close up of a star&#10;&#10;Description automatically generated">
            <a:extLst>
              <a:ext uri="{FF2B5EF4-FFF2-40B4-BE49-F238E27FC236}">
                <a16:creationId xmlns:a16="http://schemas.microsoft.com/office/drawing/2014/main" id="{D6D31425-29A0-9B4C-A895-53F386E71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7923" r="2413" b="12796"/>
          <a:stretch/>
        </p:blipFill>
        <p:spPr>
          <a:xfrm>
            <a:off x="7905044" y="3848100"/>
            <a:ext cx="3994856" cy="2836070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85F88E9-2147-C561-7E2D-64010EF7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Neural Networks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760024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Artificial Neural Networks (ANNs)</a:t>
            </a:r>
          </a:p>
          <a:p>
            <a:pPr lvl="1"/>
            <a:r>
              <a:rPr lang="en-US" dirty="0"/>
              <a:t>Inspired by biological neural networks</a:t>
            </a:r>
          </a:p>
          <a:p>
            <a:pPr lvl="1"/>
            <a:r>
              <a:rPr lang="en-US" dirty="0"/>
              <a:t>A collection of connected units known as neurons</a:t>
            </a:r>
          </a:p>
          <a:p>
            <a:pPr lvl="1"/>
            <a:r>
              <a:rPr lang="en-US" dirty="0"/>
              <a:t>Neuron</a:t>
            </a:r>
          </a:p>
          <a:p>
            <a:pPr lvl="2"/>
            <a:r>
              <a:rPr lang="en-US" dirty="0"/>
              <a:t>Receives a signal </a:t>
            </a:r>
          </a:p>
          <a:p>
            <a:pPr lvl="2"/>
            <a:r>
              <a:rPr lang="en-US" dirty="0"/>
              <a:t>Process it by some nonlinear function</a:t>
            </a:r>
          </a:p>
          <a:p>
            <a:pPr lvl="2"/>
            <a:r>
              <a:rPr lang="en-US" dirty="0"/>
              <a:t>Sends the output as signals to the connected neurons</a:t>
            </a:r>
          </a:p>
          <a:p>
            <a:pPr lvl="2"/>
            <a:r>
              <a:rPr lang="en-US" dirty="0"/>
              <a:t>Connected with edges mimicking synapses in biological neurons</a:t>
            </a:r>
          </a:p>
          <a:p>
            <a:pPr lvl="2"/>
            <a:r>
              <a:rPr lang="en-US" dirty="0"/>
              <a:t>May have activation threshold</a:t>
            </a:r>
          </a:p>
          <a:p>
            <a:pPr lvl="1"/>
            <a:r>
              <a:rPr lang="en-US" dirty="0"/>
              <a:t>Edges</a:t>
            </a:r>
          </a:p>
          <a:p>
            <a:pPr lvl="2"/>
            <a:r>
              <a:rPr lang="en-US" dirty="0"/>
              <a:t>have weights increasing/decreasing the strength of each signal at a connection</a:t>
            </a:r>
          </a:p>
          <a:p>
            <a:pPr lvl="2"/>
            <a:r>
              <a:rPr lang="en-US" dirty="0"/>
              <a:t>the weights should [normally] be adjusted in “learning” procedure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69273-CC09-9947-BF96-8724341AB2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/>
          <a:stretch/>
        </p:blipFill>
        <p:spPr>
          <a:xfrm>
            <a:off x="7905044" y="1497807"/>
            <a:ext cx="3994856" cy="225425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F90131F-4806-4942-AE1F-D8894A529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57"/>
          <a:stretch/>
        </p:blipFill>
        <p:spPr>
          <a:xfrm>
            <a:off x="7414050" y="1308336"/>
            <a:ext cx="4774269" cy="5048014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DD4BABF-85FB-198C-73DD-959371F8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36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760024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Artificial Neural Networks (ANNs)</a:t>
            </a:r>
          </a:p>
          <a:p>
            <a:pPr lvl="1"/>
            <a:r>
              <a:rPr lang="en-US" dirty="0"/>
              <a:t>Inspired by biological neural networks</a:t>
            </a:r>
          </a:p>
          <a:p>
            <a:pPr lvl="1"/>
            <a:r>
              <a:rPr lang="en-US" dirty="0"/>
              <a:t>A collection of connected units known as neurons</a:t>
            </a:r>
          </a:p>
          <a:p>
            <a:pPr lvl="1"/>
            <a:r>
              <a:rPr lang="en-US" dirty="0"/>
              <a:t>Neuron</a:t>
            </a:r>
          </a:p>
          <a:p>
            <a:pPr lvl="2"/>
            <a:r>
              <a:rPr lang="en-US" dirty="0"/>
              <a:t>Receives a signal </a:t>
            </a:r>
          </a:p>
          <a:p>
            <a:pPr lvl="2"/>
            <a:r>
              <a:rPr lang="en-US" dirty="0"/>
              <a:t>Process it by some nonlinear function</a:t>
            </a:r>
          </a:p>
          <a:p>
            <a:pPr lvl="2"/>
            <a:r>
              <a:rPr lang="en-US" dirty="0"/>
              <a:t>Sends the output as signals to the connected neurons</a:t>
            </a:r>
          </a:p>
          <a:p>
            <a:pPr lvl="2"/>
            <a:r>
              <a:rPr lang="en-US" dirty="0"/>
              <a:t>Connected with edges mimicking synapses in biological neurons</a:t>
            </a:r>
          </a:p>
          <a:p>
            <a:pPr lvl="2"/>
            <a:r>
              <a:rPr lang="en-US" dirty="0"/>
              <a:t>May have activation threshold</a:t>
            </a:r>
          </a:p>
          <a:p>
            <a:pPr lvl="1"/>
            <a:r>
              <a:rPr lang="en-US" dirty="0"/>
              <a:t>Edges</a:t>
            </a:r>
          </a:p>
          <a:p>
            <a:pPr lvl="2"/>
            <a:r>
              <a:rPr lang="en-US" dirty="0"/>
              <a:t>have weights increasing/decreasing the strength of each signal at a connection</a:t>
            </a:r>
          </a:p>
          <a:p>
            <a:pPr lvl="2"/>
            <a:r>
              <a:rPr lang="en-US" dirty="0"/>
              <a:t>the weights should [normally] be adjusted in “learning” procedure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69273-CC09-9947-BF96-8724341AB2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/>
          <a:stretch/>
        </p:blipFill>
        <p:spPr>
          <a:xfrm>
            <a:off x="7905044" y="1497807"/>
            <a:ext cx="3994856" cy="225425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F90131F-4806-4942-AE1F-D8894A529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57"/>
          <a:stretch/>
        </p:blipFill>
        <p:spPr>
          <a:xfrm>
            <a:off x="7414050" y="1308336"/>
            <a:ext cx="4774269" cy="5048014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D5752C77-8568-694E-8D2D-1B16AE500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86"/>
          <a:stretch/>
        </p:blipFill>
        <p:spPr>
          <a:xfrm>
            <a:off x="7905044" y="3752057"/>
            <a:ext cx="3994856" cy="24872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9FA348-F543-9B46-93B7-CAF2011EC695}"/>
              </a:ext>
            </a:extLst>
          </p:cNvPr>
          <p:cNvSpPr txBox="1"/>
          <p:nvPr/>
        </p:nvSpPr>
        <p:spPr>
          <a:xfrm>
            <a:off x="750518" y="6066469"/>
            <a:ext cx="58290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Connections  (Architecture of Network)?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B8D48AB-EB83-6BC5-B525-20AA433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4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46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C9DFA68-3E3A-F2FC-85F8-3FAEA90F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FADC0-5B3B-DA42-9666-531CF3A8B1D0}"/>
              </a:ext>
            </a:extLst>
          </p:cNvPr>
          <p:cNvSpPr/>
          <p:nvPr/>
        </p:nvSpPr>
        <p:spPr>
          <a:xfrm>
            <a:off x="964504" y="2091847"/>
            <a:ext cx="2793304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53530"/>
              <a:gd name="adj2" fmla="val -1748"/>
              <a:gd name="adj3" fmla="val 53478"/>
              <a:gd name="adj4" fmla="val -8376"/>
              <a:gd name="adj5" fmla="val 26327"/>
              <a:gd name="adj6" fmla="val -2875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434410" y="1592371"/>
            <a:ext cx="57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Simplest architecture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One input layer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One hidden layer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One output layer</a:t>
            </a:r>
          </a:p>
        </p:txBody>
      </p:sp>
      <p:pic>
        <p:nvPicPr>
          <p:cNvPr id="2050" name="Picture 2" descr="Single Neuron to Layer">
            <a:extLst>
              <a:ext uri="{FF2B5EF4-FFF2-40B4-BE49-F238E27FC236}">
                <a16:creationId xmlns:a16="http://schemas.microsoft.com/office/drawing/2014/main" id="{6F65EBD7-D09A-2A45-9E40-11A8D390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31" y="3273284"/>
            <a:ext cx="2816057" cy="15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B8064A7-F74F-E9E0-E968-8510FD74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06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FADC0-5B3B-DA42-9666-531CF3A8B1D0}"/>
              </a:ext>
            </a:extLst>
          </p:cNvPr>
          <p:cNvSpPr/>
          <p:nvPr/>
        </p:nvSpPr>
        <p:spPr>
          <a:xfrm>
            <a:off x="964504" y="2091847"/>
            <a:ext cx="2793304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53530"/>
              <a:gd name="adj2" fmla="val -1748"/>
              <a:gd name="adj3" fmla="val 53478"/>
              <a:gd name="adj4" fmla="val -8376"/>
              <a:gd name="adj5" fmla="val 26327"/>
              <a:gd name="adj6" fmla="val -2875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434410" y="1592371"/>
            <a:ext cx="57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Learning by Backpropagation algorithm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Adjusting weights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Gradient-based approaches (e.g. gradient descent)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Minimizing total cost function (prediction error)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919291-D20D-D043-9FB4-88274B0E9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70"/>
          <a:stretch/>
        </p:blipFill>
        <p:spPr>
          <a:xfrm>
            <a:off x="6357732" y="2788543"/>
            <a:ext cx="3609922" cy="3000177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E16114C-0000-4559-3E1D-686F346F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700962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FADC0-5B3B-DA42-9666-531CF3A8B1D0}"/>
              </a:ext>
            </a:extLst>
          </p:cNvPr>
          <p:cNvSpPr/>
          <p:nvPr/>
        </p:nvSpPr>
        <p:spPr>
          <a:xfrm>
            <a:off x="964504" y="2091847"/>
            <a:ext cx="2793304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53530"/>
              <a:gd name="adj2" fmla="val -1748"/>
              <a:gd name="adj3" fmla="val 53478"/>
              <a:gd name="adj4" fmla="val -8376"/>
              <a:gd name="adj5" fmla="val 26327"/>
              <a:gd name="adj6" fmla="val -2875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434410" y="1592371"/>
            <a:ext cx="57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Learning by Backpropagation algorithm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Adjusting weights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Gradient-based approaches (e.g. gradient descent)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Minimizing total cost function (prediction error)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919291-D20D-D043-9FB4-88274B0E9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70"/>
          <a:stretch/>
        </p:blipFill>
        <p:spPr>
          <a:xfrm>
            <a:off x="6357732" y="2788543"/>
            <a:ext cx="3609922" cy="3000177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DDA6D6F-616B-C441-A0B8-2041C8F31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199" r="13240"/>
          <a:stretch/>
        </p:blipFill>
        <p:spPr>
          <a:xfrm>
            <a:off x="6321443" y="2681555"/>
            <a:ext cx="4147924" cy="3101941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A0A6B80-184A-D497-B0F9-77AFF2C9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0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E461-3E16-B3EC-AD46-93058D4CE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Packages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582EC4-E218-9E79-C6B2-8EF9720B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01DC5-FFA2-3E55-93BD-F82A9F12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FA58F-AC78-18DE-1D41-964D600B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613548"/>
            <a:ext cx="5156200" cy="2889990"/>
          </a:xfrm>
          <a:prstGeom prst="rect">
            <a:avLst/>
          </a:prstGeom>
        </p:spPr>
      </p:pic>
      <p:pic>
        <p:nvPicPr>
          <p:cNvPr id="3076" name="Picture 4" descr="How to start classifying with TensorFlow 2.0 - Data UAB">
            <a:extLst>
              <a:ext uri="{FF2B5EF4-FFF2-40B4-BE49-F238E27FC236}">
                <a16:creationId xmlns:a16="http://schemas.microsoft.com/office/drawing/2014/main" id="{68DD7DFC-5222-9C8F-33DD-D7602066CD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9" b="12531"/>
          <a:stretch/>
        </p:blipFill>
        <p:spPr bwMode="auto">
          <a:xfrm>
            <a:off x="7488547" y="2613548"/>
            <a:ext cx="3115953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tting Started with Machine Learning Using TensorFlow and Keras">
            <a:extLst>
              <a:ext uri="{FF2B5EF4-FFF2-40B4-BE49-F238E27FC236}">
                <a16:creationId xmlns:a16="http://schemas.microsoft.com/office/drawing/2014/main" id="{E4A49A9D-42C7-E7E4-1605-95A20E536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20545" r="22168" b="19466"/>
          <a:stretch/>
        </p:blipFill>
        <p:spPr bwMode="auto">
          <a:xfrm>
            <a:off x="6794500" y="4301495"/>
            <a:ext cx="38100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13ED04-AAD7-B341-8CBE-47E6277134B4}"/>
              </a:ext>
            </a:extLst>
          </p:cNvPr>
          <p:cNvSpPr txBox="1"/>
          <p:nvPr/>
        </p:nvSpPr>
        <p:spPr>
          <a:xfrm>
            <a:off x="1206499" y="1425971"/>
            <a:ext cx="515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What we use in this lecture for general machine learning and data science tasks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2F72C2-340D-B2FE-47C5-3D594683014C}"/>
              </a:ext>
            </a:extLst>
          </p:cNvPr>
          <p:cNvSpPr txBox="1"/>
          <p:nvPr/>
        </p:nvSpPr>
        <p:spPr>
          <a:xfrm>
            <a:off x="7843808" y="1425971"/>
            <a:ext cx="2760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Building deep-learning </a:t>
            </a:r>
          </a:p>
          <a:p>
            <a:r>
              <a:rPr lang="en-US" sz="2000" b="1" dirty="0">
                <a:latin typeface="Times" pitchFamily="2" charset="0"/>
              </a:rPr>
              <a:t>models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210F803-BFB7-F063-33B0-3F8BE87FCE1F}"/>
              </a:ext>
            </a:extLst>
          </p:cNvPr>
          <p:cNvSpPr/>
          <p:nvPr/>
        </p:nvSpPr>
        <p:spPr>
          <a:xfrm>
            <a:off x="711200" y="4013200"/>
            <a:ext cx="5283199" cy="1490338"/>
          </a:xfrm>
          <a:custGeom>
            <a:avLst/>
            <a:gdLst>
              <a:gd name="connsiteX0" fmla="*/ 0 w 5181600"/>
              <a:gd name="connsiteY0" fmla="*/ 1435100 h 1460500"/>
              <a:gd name="connsiteX1" fmla="*/ 0 w 5181600"/>
              <a:gd name="connsiteY1" fmla="*/ 939800 h 1460500"/>
              <a:gd name="connsiteX2" fmla="*/ 1803400 w 5181600"/>
              <a:gd name="connsiteY2" fmla="*/ 939800 h 1460500"/>
              <a:gd name="connsiteX3" fmla="*/ 1816100 w 5181600"/>
              <a:gd name="connsiteY3" fmla="*/ 495300 h 1460500"/>
              <a:gd name="connsiteX4" fmla="*/ 2552700 w 5181600"/>
              <a:gd name="connsiteY4" fmla="*/ 482600 h 1460500"/>
              <a:gd name="connsiteX5" fmla="*/ 2565400 w 5181600"/>
              <a:gd name="connsiteY5" fmla="*/ 0 h 1460500"/>
              <a:gd name="connsiteX6" fmla="*/ 3873500 w 5181600"/>
              <a:gd name="connsiteY6" fmla="*/ 0 h 1460500"/>
              <a:gd name="connsiteX7" fmla="*/ 3911600 w 5181600"/>
              <a:gd name="connsiteY7" fmla="*/ 469900 h 1460500"/>
              <a:gd name="connsiteX8" fmla="*/ 5181600 w 5181600"/>
              <a:gd name="connsiteY8" fmla="*/ 520700 h 1460500"/>
              <a:gd name="connsiteX9" fmla="*/ 5181600 w 5181600"/>
              <a:gd name="connsiteY9" fmla="*/ 1460500 h 1460500"/>
              <a:gd name="connsiteX10" fmla="*/ 0 w 5181600"/>
              <a:gd name="connsiteY10" fmla="*/ 14351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81600" h="1460500">
                <a:moveTo>
                  <a:pt x="0" y="1435100"/>
                </a:moveTo>
                <a:lnTo>
                  <a:pt x="0" y="939800"/>
                </a:lnTo>
                <a:lnTo>
                  <a:pt x="1803400" y="939800"/>
                </a:lnTo>
                <a:lnTo>
                  <a:pt x="1816100" y="495300"/>
                </a:lnTo>
                <a:lnTo>
                  <a:pt x="2552700" y="482600"/>
                </a:lnTo>
                <a:lnTo>
                  <a:pt x="2565400" y="0"/>
                </a:lnTo>
                <a:lnTo>
                  <a:pt x="3873500" y="0"/>
                </a:lnTo>
                <a:lnTo>
                  <a:pt x="3911600" y="469900"/>
                </a:lnTo>
                <a:lnTo>
                  <a:pt x="5181600" y="520700"/>
                </a:lnTo>
                <a:lnTo>
                  <a:pt x="5181600" y="1460500"/>
                </a:lnTo>
                <a:lnTo>
                  <a:pt x="0" y="1435100"/>
                </a:lnTo>
                <a:close/>
              </a:path>
            </a:pathLst>
          </a:custGeom>
          <a:solidFill>
            <a:srgbClr val="FFFF00">
              <a:alpha val="17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38F6D6-5BDC-9778-13CB-70F6510E2DB3}"/>
              </a:ext>
            </a:extLst>
          </p:cNvPr>
          <p:cNvSpPr txBox="1"/>
          <p:nvPr/>
        </p:nvSpPr>
        <p:spPr>
          <a:xfrm rot="19426871">
            <a:off x="384407" y="5419319"/>
            <a:ext cx="1356966" cy="369332"/>
          </a:xfrm>
          <a:prstGeom prst="rect">
            <a:avLst/>
          </a:prstGeom>
          <a:solidFill>
            <a:srgbClr val="00B0F0">
              <a:alpha val="75829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This lecture!</a:t>
            </a:r>
          </a:p>
        </p:txBody>
      </p:sp>
    </p:spTree>
    <p:extLst>
      <p:ext uri="{BB962C8B-B14F-4D97-AF65-F5344CB8AC3E}">
        <p14:creationId xmlns:p14="http://schemas.microsoft.com/office/powerpoint/2010/main" val="932577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700962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50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FADC0-5B3B-DA42-9666-531CF3A8B1D0}"/>
              </a:ext>
            </a:extLst>
          </p:cNvPr>
          <p:cNvSpPr/>
          <p:nvPr/>
        </p:nvSpPr>
        <p:spPr>
          <a:xfrm>
            <a:off x="964504" y="2091847"/>
            <a:ext cx="2793304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53530"/>
              <a:gd name="adj2" fmla="val -1748"/>
              <a:gd name="adj3" fmla="val 53478"/>
              <a:gd name="adj4" fmla="val -8376"/>
              <a:gd name="adj5" fmla="val 26327"/>
              <a:gd name="adj6" fmla="val -2875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434410" y="1592371"/>
            <a:ext cx="57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Learning by Backpropagation algorithm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Adjusting weights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Gradient-based approaches (e.g. gradient descent)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Minimizing total cost function (prediction error)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85576B-89C6-614B-AAFE-6608D75D1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" t="11752" b="10404"/>
          <a:stretch/>
        </p:blipFill>
        <p:spPr>
          <a:xfrm>
            <a:off x="5748781" y="3199090"/>
            <a:ext cx="4977440" cy="23480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553C89-9A4F-304D-8044-D0BD20588A6D}"/>
              </a:ext>
            </a:extLst>
          </p:cNvPr>
          <p:cNvSpPr/>
          <p:nvPr/>
        </p:nvSpPr>
        <p:spPr>
          <a:xfrm>
            <a:off x="5434410" y="2694384"/>
            <a:ext cx="2624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Predicting unseen data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9FE6775-D12A-B124-E4FB-C57BDAF7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FADC0-5B3B-DA42-9666-531CF3A8B1D0}"/>
              </a:ext>
            </a:extLst>
          </p:cNvPr>
          <p:cNvSpPr/>
          <p:nvPr/>
        </p:nvSpPr>
        <p:spPr>
          <a:xfrm>
            <a:off x="964504" y="2091847"/>
            <a:ext cx="2793304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53530"/>
              <a:gd name="adj2" fmla="val -1748"/>
              <a:gd name="adj3" fmla="val 53478"/>
              <a:gd name="adj4" fmla="val -8376"/>
              <a:gd name="adj5" fmla="val 30577"/>
              <a:gd name="adj6" fmla="val -2609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434410" y="1592371"/>
            <a:ext cx="57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Deep Learning, Deep Structured Learning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Using multiple layers, more than one hidden layer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Progressively extract higher-level features</a:t>
            </a:r>
          </a:p>
          <a:p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58952B5-745C-714C-ADCB-F9F26FABD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782" y="2819072"/>
            <a:ext cx="4429821" cy="2897197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B3B9BF4-F7BB-41A5-1CB9-CB343567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5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1088 L 0.00026 0.06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FADC0-5B3B-DA42-9666-531CF3A8B1D0}"/>
              </a:ext>
            </a:extLst>
          </p:cNvPr>
          <p:cNvSpPr/>
          <p:nvPr/>
        </p:nvSpPr>
        <p:spPr>
          <a:xfrm>
            <a:off x="966785" y="2523232"/>
            <a:ext cx="2793304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53530"/>
              <a:gd name="adj2" fmla="val -1748"/>
              <a:gd name="adj3" fmla="val 53478"/>
              <a:gd name="adj4" fmla="val -8376"/>
              <a:gd name="adj5" fmla="val 30577"/>
              <a:gd name="adj6" fmla="val -2609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434410" y="1592371"/>
            <a:ext cx="579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Deep Learning, Deep Structured Learning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Using multiple layers, more than one hidden layer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Progressively extract higher-level features</a:t>
            </a:r>
          </a:p>
        </p:txBody>
      </p:sp>
      <p:pic>
        <p:nvPicPr>
          <p:cNvPr id="8" name="ComfortableOrneryKangaroo-mobile" descr="ComfortableOrneryKangaroo-mobile">
            <a:hlinkClick r:id="" action="ppaction://media"/>
            <a:extLst>
              <a:ext uri="{FF2B5EF4-FFF2-40B4-BE49-F238E27FC236}">
                <a16:creationId xmlns:a16="http://schemas.microsoft.com/office/drawing/2014/main" id="{D876D939-2BF9-A642-8F6A-67D022DCA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5232" y="2772822"/>
            <a:ext cx="5298581" cy="29804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E11401-74CD-734A-A460-93851DF15955}"/>
              </a:ext>
            </a:extLst>
          </p:cNvPr>
          <p:cNvSpPr/>
          <p:nvPr/>
        </p:nvSpPr>
        <p:spPr>
          <a:xfrm>
            <a:off x="5429607" y="2403490"/>
            <a:ext cx="4147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Training by Backpropagation algorithm: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05478AB-A2B8-9B1D-C70E-9214BC4A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7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FADC0-5B3B-DA42-9666-531CF3A8B1D0}"/>
              </a:ext>
            </a:extLst>
          </p:cNvPr>
          <p:cNvSpPr/>
          <p:nvPr/>
        </p:nvSpPr>
        <p:spPr>
          <a:xfrm>
            <a:off x="966785" y="2523232"/>
            <a:ext cx="2793304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53530"/>
              <a:gd name="adj2" fmla="val -1748"/>
              <a:gd name="adj3" fmla="val 53478"/>
              <a:gd name="adj4" fmla="val -8376"/>
              <a:gd name="adj5" fmla="val 30577"/>
              <a:gd name="adj6" fmla="val -2609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434410" y="1592371"/>
            <a:ext cx="579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Deep Learning, Deep Structured Learning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Using multiple layers, more than one hidden layer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Progressively extract higher-level features</a:t>
            </a:r>
          </a:p>
        </p:txBody>
      </p:sp>
      <p:pic>
        <p:nvPicPr>
          <p:cNvPr id="11" name="ActiveCourteousAmericanindianhorse-mobile" descr="ActiveCourteousAmericanindianhorse-mobile">
            <a:hlinkClick r:id="" action="ppaction://media"/>
            <a:extLst>
              <a:ext uri="{FF2B5EF4-FFF2-40B4-BE49-F238E27FC236}">
                <a16:creationId xmlns:a16="http://schemas.microsoft.com/office/drawing/2014/main" id="{6C237F60-5539-3F4C-A792-95E54C4C5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9941" y="2753327"/>
            <a:ext cx="5312359" cy="29882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21CAB-2479-2142-A68C-E44617130027}"/>
              </a:ext>
            </a:extLst>
          </p:cNvPr>
          <p:cNvSpPr/>
          <p:nvPr/>
        </p:nvSpPr>
        <p:spPr>
          <a:xfrm>
            <a:off x="5434410" y="2410683"/>
            <a:ext cx="1492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Prediction: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7D93856-208D-51C3-C8AF-E99928BF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6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54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FADC0-5B3B-DA42-9666-531CF3A8B1D0}"/>
              </a:ext>
            </a:extLst>
          </p:cNvPr>
          <p:cNvSpPr/>
          <p:nvPr/>
        </p:nvSpPr>
        <p:spPr>
          <a:xfrm>
            <a:off x="966785" y="2523232"/>
            <a:ext cx="2793304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53530"/>
              <a:gd name="adj2" fmla="val -1748"/>
              <a:gd name="adj3" fmla="val 53478"/>
              <a:gd name="adj4" fmla="val -8376"/>
              <a:gd name="adj5" fmla="val 30577"/>
              <a:gd name="adj6" fmla="val -2609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434410" y="1592371"/>
            <a:ext cx="5793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Applications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Image processing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Pattern recognition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Natural Language Processing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Recommendation systems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...</a:t>
            </a:r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333C8B3-C36C-F4CC-6DF0-542285720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FADC0-5B3B-DA42-9666-531CF3A8B1D0}"/>
              </a:ext>
            </a:extLst>
          </p:cNvPr>
          <p:cNvSpPr/>
          <p:nvPr/>
        </p:nvSpPr>
        <p:spPr>
          <a:xfrm>
            <a:off x="966785" y="2523232"/>
            <a:ext cx="2793304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43377"/>
              <a:gd name="adj2" fmla="val -1571"/>
              <a:gd name="adj3" fmla="val 43325"/>
              <a:gd name="adj4" fmla="val -9085"/>
              <a:gd name="adj5" fmla="val 58675"/>
              <a:gd name="adj6" fmla="val -1793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214779" y="1524965"/>
            <a:ext cx="5793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dirty="0"/>
              <a:t>Information moves in only one direction: </a:t>
            </a:r>
            <a:r>
              <a:rPr lang="en-US" b="1" dirty="0"/>
              <a:t>forward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From input nodes, through hidden nodes, to the output nodes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Connections do not form a cycle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Directed Acyclic Graph (DAG) </a:t>
            </a:r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89F6F-DBB3-0544-864C-BD7AE60E2419}"/>
              </a:ext>
            </a:extLst>
          </p:cNvPr>
          <p:cNvSpPr/>
          <p:nvPr/>
        </p:nvSpPr>
        <p:spPr>
          <a:xfrm>
            <a:off x="966785" y="4031819"/>
            <a:ext cx="3933988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 descr="A picture containing fence&#10;&#10;Description automatically generated">
            <a:extLst>
              <a:ext uri="{FF2B5EF4-FFF2-40B4-BE49-F238E27FC236}">
                <a16:creationId xmlns:a16="http://schemas.microsoft.com/office/drawing/2014/main" id="{87F853B8-1E07-324B-9A3A-34257FAC2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76" b="15968"/>
          <a:stretch/>
        </p:blipFill>
        <p:spPr>
          <a:xfrm>
            <a:off x="6272782" y="3113567"/>
            <a:ext cx="3709418" cy="261723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0F33C42-BE56-7F4C-BADA-48CCA8A97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5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00209 L 0.05638 0.22084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56</a:t>
            </a:fld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43377"/>
              <a:gd name="adj2" fmla="val -1571"/>
              <a:gd name="adj3" fmla="val 43325"/>
              <a:gd name="adj4" fmla="val -9085"/>
              <a:gd name="adj5" fmla="val 58675"/>
              <a:gd name="adj6" fmla="val -1793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227151" y="1536124"/>
            <a:ext cx="579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dirty="0"/>
              <a:t>Information moves in only one direction: </a:t>
            </a:r>
            <a:r>
              <a:rPr lang="en-US" b="1" dirty="0"/>
              <a:t>forward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Either single- or multi-layer</a:t>
            </a:r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89F6F-DBB3-0544-864C-BD7AE60E2419}"/>
              </a:ext>
            </a:extLst>
          </p:cNvPr>
          <p:cNvSpPr/>
          <p:nvPr/>
        </p:nvSpPr>
        <p:spPr>
          <a:xfrm>
            <a:off x="966785" y="4031819"/>
            <a:ext cx="3933988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D04AF47-3704-AB44-AF76-40FDA69A3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84" b="9321"/>
          <a:stretch/>
        </p:blipFill>
        <p:spPr>
          <a:xfrm>
            <a:off x="6583910" y="2203933"/>
            <a:ext cx="3398290" cy="182986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6B8AE02-324F-D14F-BA44-38E8BAFF6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85" b="13364"/>
          <a:stretch/>
        </p:blipFill>
        <p:spPr>
          <a:xfrm>
            <a:off x="6584022" y="4070851"/>
            <a:ext cx="3398178" cy="1696135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1C77517-4D60-C35C-BCE5-5D58C10B4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27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57</a:t>
            </a:fld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43377"/>
              <a:gd name="adj2" fmla="val -1571"/>
              <a:gd name="adj3" fmla="val 43325"/>
              <a:gd name="adj4" fmla="val -9085"/>
              <a:gd name="adj5" fmla="val 58675"/>
              <a:gd name="adj6" fmla="val -1793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216877" y="1573378"/>
            <a:ext cx="58792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dirty="0"/>
              <a:t>Information moves in only one direction: </a:t>
            </a:r>
            <a:r>
              <a:rPr lang="en-US" b="1" dirty="0"/>
              <a:t>forward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Non-dynamic</a:t>
            </a:r>
            <a:r>
              <a:rPr lang="en-US" dirty="0"/>
              <a:t> nature, Great for </a:t>
            </a:r>
            <a:r>
              <a:rPr lang="en-US" b="1" dirty="0"/>
              <a:t>non-temporal</a:t>
            </a:r>
            <a:r>
              <a:rPr lang="en-US" dirty="0"/>
              <a:t> problems</a:t>
            </a:r>
          </a:p>
          <a:p>
            <a:pPr marL="1200150" lvl="2" indent="-285750">
              <a:buFontTx/>
              <a:buChar char="-"/>
            </a:pPr>
            <a:r>
              <a:rPr lang="en-US" b="1" dirty="0"/>
              <a:t>Universal function approximator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Proven by the universal approximation theorem </a:t>
            </a:r>
            <a:endParaRPr lang="fa-IR" dirty="0"/>
          </a:p>
          <a:p>
            <a:pPr marL="1200150" lvl="2" indent="-285750">
              <a:buFontTx/>
              <a:buChar char="-"/>
            </a:pPr>
            <a:r>
              <a:rPr lang="en-US" dirty="0"/>
              <a:t>Every continuous function can be approximated arbitrarily closely by a multi-layer perceptron with just one hidden layer</a:t>
            </a:r>
          </a:p>
          <a:p>
            <a:pPr marL="1200150" lvl="2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What about </a:t>
            </a:r>
            <a:r>
              <a:rPr lang="en-US" b="1" dirty="0"/>
              <a:t>temporal</a:t>
            </a:r>
            <a:r>
              <a:rPr lang="en-US" dirty="0"/>
              <a:t> problems?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Weather forecast, 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Predicting dynamical system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Predicting financial data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Vision and Speech (Recognition, Processing)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..., in short, real-world application</a:t>
            </a:r>
          </a:p>
          <a:p>
            <a:pPr marL="1200150" lvl="2" indent="-285750">
              <a:buFontTx/>
              <a:buChar char="-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89F6F-DBB3-0544-864C-BD7AE60E2419}"/>
              </a:ext>
            </a:extLst>
          </p:cNvPr>
          <p:cNvSpPr/>
          <p:nvPr/>
        </p:nvSpPr>
        <p:spPr>
          <a:xfrm>
            <a:off x="966785" y="4031819"/>
            <a:ext cx="3933988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794CF-64AF-83F2-5B65-352FBEE31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1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58</a:t>
            </a:fld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43377"/>
              <a:gd name="adj2" fmla="val -1571"/>
              <a:gd name="adj3" fmla="val 43325"/>
              <a:gd name="adj4" fmla="val -9085"/>
              <a:gd name="adj5" fmla="val 58675"/>
              <a:gd name="adj6" fmla="val -1793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216877" y="1573378"/>
            <a:ext cx="58792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dirty="0"/>
              <a:t>Solving temporal problems using feed-forward structure: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Delayed embedding: a chaotic dynamical system can be constructed from sequence of observations of the state of the system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Converts the temporal problem to spatial one</a:t>
            </a:r>
          </a:p>
          <a:p>
            <a:pPr marL="1200150" lvl="2" indent="-285750">
              <a:buFontTx/>
              <a:buChar char="-"/>
            </a:pPr>
            <a:endParaRPr lang="en-US" dirty="0"/>
          </a:p>
          <a:p>
            <a:pPr marL="1200150" lvl="2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Better solution: 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Adding recurrent connections (feedback loops) to the forward architecture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Transforming the system into a complex dynamical system</a:t>
            </a:r>
          </a:p>
          <a:p>
            <a:pPr marL="1200150" lvl="2" indent="-285750">
              <a:buFontTx/>
              <a:buChar char="-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89F6F-DBB3-0544-864C-BD7AE60E2419}"/>
              </a:ext>
            </a:extLst>
          </p:cNvPr>
          <p:cNvSpPr/>
          <p:nvPr/>
        </p:nvSpPr>
        <p:spPr>
          <a:xfrm>
            <a:off x="966785" y="4031819"/>
            <a:ext cx="3933988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A090F8C-E6B7-402B-DAC0-4ED16D2CB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4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59</a:t>
            </a:fld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43377"/>
              <a:gd name="adj2" fmla="val -1571"/>
              <a:gd name="adj3" fmla="val 43325"/>
              <a:gd name="adj4" fmla="val -9085"/>
              <a:gd name="adj5" fmla="val 58675"/>
              <a:gd name="adj6" fmla="val -1793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216877" y="3772037"/>
            <a:ext cx="5879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dirty="0"/>
              <a:t>Better solution: 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Adding recurrent connections (feedback loops) to the forward architecture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Transforming the system into a complex dynamical system</a:t>
            </a:r>
          </a:p>
          <a:p>
            <a:pPr marL="1200150" lvl="2" indent="-285750">
              <a:buFontTx/>
              <a:buChar char="-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89F6F-DBB3-0544-864C-BD7AE60E2419}"/>
              </a:ext>
            </a:extLst>
          </p:cNvPr>
          <p:cNvSpPr/>
          <p:nvPr/>
        </p:nvSpPr>
        <p:spPr>
          <a:xfrm>
            <a:off x="966785" y="4031819"/>
            <a:ext cx="3933988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01725-BAC2-404E-863E-F13CCA3EFC9F}"/>
              </a:ext>
            </a:extLst>
          </p:cNvPr>
          <p:cNvSpPr txBox="1"/>
          <p:nvPr/>
        </p:nvSpPr>
        <p:spPr>
          <a:xfrm>
            <a:off x="5216877" y="1583652"/>
            <a:ext cx="5879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dirty="0"/>
              <a:t>Solving temporal problems using feed-forward structure: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Delayed embedding: a chaotic dynamical system can be constructed from sequence of observations of the state of the system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Converts the temporal problem to spatial one</a:t>
            </a:r>
          </a:p>
          <a:p>
            <a:pPr marL="1200150" lvl="2" indent="-285750">
              <a:buFontTx/>
              <a:buChar char="-"/>
            </a:pPr>
            <a:endParaRPr lang="en-US" dirty="0"/>
          </a:p>
          <a:p>
            <a:pPr marL="1200150" lvl="2" indent="-285750">
              <a:buFontTx/>
              <a:buChar char="-"/>
            </a:pPr>
            <a:endParaRPr lang="en-US" dirty="0"/>
          </a:p>
        </p:txBody>
      </p:sp>
      <p:pic>
        <p:nvPicPr>
          <p:cNvPr id="10" name="Picture 2" descr="Artificial Neural Networks Explained - DigitalOwl">
            <a:extLst>
              <a:ext uri="{FF2B5EF4-FFF2-40B4-BE49-F238E27FC236}">
                <a16:creationId xmlns:a16="http://schemas.microsoft.com/office/drawing/2014/main" id="{A6BF0A84-FAE4-B149-B74E-DB1D2B71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5330"/>
            <a:ext cx="4335758" cy="23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6497CC1-C4D3-23D7-89BA-60B257B9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0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2569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67449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Basic Python</a:t>
            </a:r>
          </a:p>
          <a:p>
            <a:pPr lvl="1"/>
            <a:r>
              <a:rPr lang="en-US" dirty="0"/>
              <a:t>Variables, control (if, for, while), basic data structures (list, dictionary), …</a:t>
            </a:r>
          </a:p>
          <a:p>
            <a:pPr lvl="1"/>
            <a:r>
              <a:rPr lang="en-US" dirty="0"/>
              <a:t>Some knowledge of NumPy and matplotlib would be helpful</a:t>
            </a:r>
          </a:p>
          <a:p>
            <a:endParaRPr lang="en-US" dirty="0"/>
          </a:p>
          <a:p>
            <a:r>
              <a:rPr lang="en-US" dirty="0"/>
              <a:t>Enthusiasm for fun!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</p:spTree>
    <p:extLst>
      <p:ext uri="{BB962C8B-B14F-4D97-AF65-F5344CB8AC3E}">
        <p14:creationId xmlns:p14="http://schemas.microsoft.com/office/powerpoint/2010/main" val="3146334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DB62-4099-3942-9668-369F2DE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 and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08EA-3EBA-6441-8C9A-E3E261E9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4780941" cy="4351338"/>
          </a:xfrm>
        </p:spPr>
        <p:txBody>
          <a:bodyPr>
            <a:normAutofit/>
          </a:bodyPr>
          <a:lstStyle/>
          <a:p>
            <a:r>
              <a:rPr lang="en-US" dirty="0"/>
              <a:t>Architecture of ANNs</a:t>
            </a:r>
          </a:p>
          <a:p>
            <a:pPr lvl="1"/>
            <a:r>
              <a:rPr lang="en-US" dirty="0"/>
              <a:t>Shallow (single-layer)</a:t>
            </a:r>
          </a:p>
          <a:p>
            <a:pPr lvl="1"/>
            <a:r>
              <a:rPr lang="en-US" dirty="0"/>
              <a:t>Deep (multi-layer)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Feedforward Neural Networks</a:t>
            </a:r>
          </a:p>
          <a:p>
            <a:pPr lvl="1"/>
            <a:r>
              <a:rPr lang="en-US" dirty="0"/>
              <a:t>Recurrent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8635-5186-E443-90C4-B7432D46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673-B8E7-9740-B6E6-2525B02890B5}" type="slidenum">
              <a:rPr lang="en-US" smtClean="0"/>
              <a:t>60</a:t>
            </a:fld>
            <a:endParaRPr lang="en-US"/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7B9DDDB4-91BD-224E-B123-94A56B0A12A6}"/>
              </a:ext>
            </a:extLst>
          </p:cNvPr>
          <p:cNvSpPr/>
          <p:nvPr/>
        </p:nvSpPr>
        <p:spPr>
          <a:xfrm>
            <a:off x="5266150" y="1462980"/>
            <a:ext cx="5793086" cy="4351338"/>
          </a:xfrm>
          <a:prstGeom prst="accentBorderCallout2">
            <a:avLst>
              <a:gd name="adj1" fmla="val 43377"/>
              <a:gd name="adj2" fmla="val -1571"/>
              <a:gd name="adj3" fmla="val 43325"/>
              <a:gd name="adj4" fmla="val -9085"/>
              <a:gd name="adj5" fmla="val 68356"/>
              <a:gd name="adj6" fmla="val -1882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E942-9331-0344-9973-5C85538D8A19}"/>
              </a:ext>
            </a:extLst>
          </p:cNvPr>
          <p:cNvSpPr txBox="1"/>
          <p:nvPr/>
        </p:nvSpPr>
        <p:spPr>
          <a:xfrm>
            <a:off x="5216877" y="1573378"/>
            <a:ext cx="5879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Tx/>
              <a:buChar char="-"/>
            </a:pPr>
            <a:r>
              <a:rPr lang="en-US" dirty="0"/>
              <a:t>Directed graph along a temporal sequence 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Exhibits temporal dynamic behavior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Internal state (memory)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89F6F-DBB3-0544-864C-BD7AE60E2419}"/>
              </a:ext>
            </a:extLst>
          </p:cNvPr>
          <p:cNvSpPr/>
          <p:nvPr/>
        </p:nvSpPr>
        <p:spPr>
          <a:xfrm>
            <a:off x="966785" y="4031819"/>
            <a:ext cx="3933988" cy="51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47B04E83-52AF-EC4E-A33A-699BCAB17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526" y="2524914"/>
            <a:ext cx="3507911" cy="296948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4CE29E7-303D-D202-8C51-956BB659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41842"/>
            <a:ext cx="7644618" cy="579633"/>
          </a:xfrm>
        </p:spPr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2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0394 L -0.01055 0.05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FC9F9-8A83-40E7-5655-780567D4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ED504-C13E-248B-8781-34944968D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very brief introduction to machine learning techniques</a:t>
            </a:r>
          </a:p>
          <a:p>
            <a:r>
              <a:rPr lang="en-US" dirty="0"/>
              <a:t>Supervised learning </a:t>
            </a:r>
          </a:p>
          <a:p>
            <a:pPr lvl="1"/>
            <a:r>
              <a:rPr lang="en-US" dirty="0"/>
              <a:t>Regression</a:t>
            </a:r>
          </a:p>
          <a:p>
            <a:pPr lvl="1"/>
            <a:r>
              <a:rPr lang="en-US" dirty="0"/>
              <a:t>Classification</a:t>
            </a:r>
          </a:p>
          <a:p>
            <a:r>
              <a:rPr lang="en-US" dirty="0"/>
              <a:t>Hands-on experiences</a:t>
            </a:r>
          </a:p>
          <a:p>
            <a:pPr lvl="1"/>
            <a:r>
              <a:rPr lang="en-US" dirty="0"/>
              <a:t>Google </a:t>
            </a:r>
            <a:r>
              <a:rPr lang="en-US" dirty="0" err="1"/>
              <a:t>Colab</a:t>
            </a:r>
            <a:r>
              <a:rPr lang="en-US" dirty="0"/>
              <a:t> notebook</a:t>
            </a:r>
          </a:p>
          <a:p>
            <a:pPr lvl="1"/>
            <a:r>
              <a:rPr lang="en-US" dirty="0"/>
              <a:t>A very brief introduction to Pandas </a:t>
            </a:r>
            <a:r>
              <a:rPr lang="en-US" dirty="0" err="1"/>
              <a:t>DataFrame</a:t>
            </a:r>
            <a:r>
              <a:rPr lang="en-US" dirty="0"/>
              <a:t> and EDA</a:t>
            </a:r>
          </a:p>
          <a:p>
            <a:pPr lvl="1"/>
            <a:r>
              <a:rPr lang="en-US" dirty="0"/>
              <a:t>Scikit-learn</a:t>
            </a:r>
          </a:p>
          <a:p>
            <a:pPr lvl="1"/>
            <a:r>
              <a:rPr lang="en-US" dirty="0"/>
              <a:t>A very brief introduction to neural networks and deep learning </a:t>
            </a:r>
          </a:p>
          <a:p>
            <a:pPr lvl="1"/>
            <a:r>
              <a:rPr lang="en-US" dirty="0"/>
              <a:t>TensorFlow + </a:t>
            </a:r>
            <a:r>
              <a:rPr lang="en-US" dirty="0" err="1"/>
              <a:t>keras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BDDF5-23F0-388A-304E-DF47BF28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DA19B-75AD-F52C-96D5-98389F6CD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903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52E00-BD4B-EEF6-6220-E75D4F971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6A209-4CCD-9F4C-BA7E-684CB2579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Working/practicing with real-world “open” datasets</a:t>
            </a:r>
          </a:p>
          <a:p>
            <a:pPr lvl="1"/>
            <a:r>
              <a:rPr lang="en-US" dirty="0"/>
              <a:t>Popular open data repositories</a:t>
            </a:r>
          </a:p>
          <a:p>
            <a:pPr lvl="2"/>
            <a:r>
              <a:rPr lang="en-US" dirty="0">
                <a:hlinkClick r:id="rId2"/>
              </a:rPr>
              <a:t>UC Irvine ML Repository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Kaggle</a:t>
            </a:r>
            <a:r>
              <a:rPr lang="en-US" dirty="0"/>
              <a:t> </a:t>
            </a:r>
          </a:p>
          <a:p>
            <a:pPr lvl="2"/>
            <a:r>
              <a:rPr lang="en-US" dirty="0">
                <a:hlinkClick r:id="rId4"/>
              </a:rPr>
              <a:t>Amazon’s AWS datasets</a:t>
            </a:r>
            <a:endParaRPr lang="en-US" dirty="0"/>
          </a:p>
          <a:p>
            <a:pPr lvl="2"/>
            <a:r>
              <a:rPr lang="en-US" dirty="0"/>
              <a:t>A list on ML datasets on </a:t>
            </a:r>
            <a:r>
              <a:rPr lang="en-US" dirty="0">
                <a:hlinkClick r:id="rId5"/>
              </a:rPr>
              <a:t>Wikipedia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Recommended resources</a:t>
            </a:r>
          </a:p>
          <a:p>
            <a:pPr lvl="1"/>
            <a:r>
              <a:rPr lang="en-US" u="sng" dirty="0"/>
              <a:t>Georgia Tech</a:t>
            </a:r>
            <a:r>
              <a:rPr lang="en-US" dirty="0"/>
              <a:t>: CS-3600, CSE-6740, </a:t>
            </a:r>
            <a:r>
              <a:rPr lang="en-US" dirty="0">
                <a:hlinkClick r:id="rId6"/>
              </a:rPr>
              <a:t>CS-4641/7641</a:t>
            </a:r>
            <a:r>
              <a:rPr lang="en-US" dirty="0"/>
              <a:t>, CS-4644/7643</a:t>
            </a:r>
          </a:p>
          <a:p>
            <a:pPr lvl="1"/>
            <a:r>
              <a:rPr lang="en-US" u="sng" dirty="0"/>
              <a:t>Other online courses</a:t>
            </a:r>
            <a:r>
              <a:rPr lang="en-US" dirty="0"/>
              <a:t>: ML Specialization (</a:t>
            </a:r>
            <a:r>
              <a:rPr lang="en-US" dirty="0">
                <a:hlinkClick r:id="rId7"/>
              </a:rPr>
              <a:t>coursera</a:t>
            </a:r>
            <a:r>
              <a:rPr lang="en-US" dirty="0"/>
              <a:t>), Google ML </a:t>
            </a:r>
            <a:r>
              <a:rPr lang="en-US" dirty="0">
                <a:hlinkClick r:id="rId8"/>
              </a:rPr>
              <a:t>crash course</a:t>
            </a:r>
            <a:endParaRPr lang="en-US" dirty="0"/>
          </a:p>
          <a:p>
            <a:pPr lvl="1"/>
            <a:r>
              <a:rPr lang="en-US" u="sng" dirty="0"/>
              <a:t>Books</a:t>
            </a:r>
            <a:r>
              <a:rPr lang="en-US" dirty="0"/>
              <a:t>: See the last slide (references)</a:t>
            </a:r>
          </a:p>
          <a:p>
            <a:pPr lvl="1"/>
            <a:r>
              <a:rPr lang="en-US" u="sng" dirty="0"/>
              <a:t>Blogs</a:t>
            </a:r>
            <a:r>
              <a:rPr lang="en-US" dirty="0"/>
              <a:t>: </a:t>
            </a:r>
            <a:r>
              <a:rPr lang="en-US" dirty="0">
                <a:hlinkClick r:id="rId9"/>
              </a:rPr>
              <a:t>Towards Data Science</a:t>
            </a:r>
            <a:r>
              <a:rPr lang="en-US" dirty="0"/>
              <a:t>,  </a:t>
            </a:r>
            <a:r>
              <a:rPr lang="en-US" dirty="0">
                <a:hlinkClick r:id="rId10"/>
              </a:rPr>
              <a:t>Machine Learning Mastery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AE44B-6CD1-264F-4DA6-F1A1DCBC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DBF69-195A-8271-5480-62EE095A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906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248D-0755-08EB-7864-F28C72E23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06AFF-FBC6-3326-18E8-AB7372FC9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[1] </a:t>
            </a:r>
            <a:r>
              <a:rPr lang="en-US" sz="2400" dirty="0" err="1"/>
              <a:t>Géron</a:t>
            </a:r>
            <a:r>
              <a:rPr lang="en-US" sz="2400" dirty="0"/>
              <a:t>, A., 2022. </a:t>
            </a:r>
            <a:r>
              <a:rPr lang="en-US" sz="2400" b="1" i="1" dirty="0"/>
              <a:t>Hands-on machine learning with Scikit-Learn, </a:t>
            </a:r>
            <a:r>
              <a:rPr lang="en-US" sz="2400" b="1" i="1" dirty="0" err="1"/>
              <a:t>Keras</a:t>
            </a:r>
            <a:r>
              <a:rPr lang="en-US" sz="2400" b="1" i="1" dirty="0"/>
              <a:t>, and TensorFlow</a:t>
            </a:r>
            <a:r>
              <a:rPr lang="en-US" sz="2400" b="1" dirty="0"/>
              <a:t>.</a:t>
            </a:r>
            <a:r>
              <a:rPr lang="en-US" sz="2400" dirty="0"/>
              <a:t> " O'Reilly Media, Inc.".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[2] </a:t>
            </a:r>
            <a:r>
              <a:rPr lang="en-US" sz="2400" dirty="0" err="1"/>
              <a:t>Albon</a:t>
            </a:r>
            <a:r>
              <a:rPr lang="en-US" sz="2400" dirty="0"/>
              <a:t>, C., 2018. </a:t>
            </a:r>
            <a:r>
              <a:rPr lang="en-US" sz="2400" b="1" i="1" dirty="0"/>
              <a:t>Machine learning with python cookbook: Practical solutions from preprocessing to deep learning</a:t>
            </a:r>
            <a:r>
              <a:rPr lang="en-US" sz="2400" b="1" dirty="0"/>
              <a:t>.</a:t>
            </a:r>
            <a:r>
              <a:rPr lang="en-US" sz="2400" dirty="0"/>
              <a:t> " O'Reilly Media, Inc.".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[03] Avila, J. and Hauck, T., 2017. </a:t>
            </a:r>
            <a:r>
              <a:rPr lang="en-US" sz="2400" b="1" i="1" dirty="0"/>
              <a:t>Scikit-learn cookbook: over 80 recipes for machine learning in Python with scikit-learn</a:t>
            </a:r>
            <a:r>
              <a:rPr lang="en-US" sz="2400" b="1" dirty="0"/>
              <a:t>. </a:t>
            </a:r>
            <a:r>
              <a:rPr lang="en-US" sz="2400" dirty="0" err="1"/>
              <a:t>Packt</a:t>
            </a:r>
            <a:r>
              <a:rPr lang="en-US" sz="2400" dirty="0"/>
              <a:t> Publishing Ltd.</a:t>
            </a:r>
          </a:p>
          <a:p>
            <a:endParaRPr lang="en-US" sz="2400" dirty="0"/>
          </a:p>
          <a:p>
            <a:r>
              <a:rPr lang="en-US" sz="2400" dirty="0"/>
              <a:t>[04] Animated demonstration are mostly obtained from GIPHY. </a:t>
            </a:r>
          </a:p>
          <a:p>
            <a:r>
              <a:rPr lang="en-US" sz="2400" dirty="0">
                <a:highlight>
                  <a:srgbClr val="FFFF00"/>
                </a:highlight>
              </a:rPr>
              <a:t>Please let me know if you know the correct references to any animated image or diagram to add the proper citation in this document.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30C10-60AA-3CB7-DF22-2AB5FCED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         Introduction to Machine Learning | Shahrokh Shahi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F5902-4DEC-4067-FA6F-839F377B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57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67449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pic>
        <p:nvPicPr>
          <p:cNvPr id="1026" name="Picture 2" descr="photo of girl laying left hand on white digital robot">
            <a:extLst>
              <a:ext uri="{FF2B5EF4-FFF2-40B4-BE49-F238E27FC236}">
                <a16:creationId xmlns:a16="http://schemas.microsoft.com/office/drawing/2014/main" id="{0A2F07E1-64FC-616E-36E5-AB5873232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16779" b="1777"/>
          <a:stretch/>
        </p:blipFill>
        <p:spPr bwMode="auto">
          <a:xfrm>
            <a:off x="4810799" y="3161517"/>
            <a:ext cx="4478906" cy="27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ellow and black Wall-E toy on brown wooden table">
            <a:extLst>
              <a:ext uri="{FF2B5EF4-FFF2-40B4-BE49-F238E27FC236}">
                <a16:creationId xmlns:a16="http://schemas.microsoft.com/office/drawing/2014/main" id="{9CF7CA20-0953-0F2C-98EA-3C9FE4AB0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t="4896" r="10781"/>
          <a:stretch/>
        </p:blipFill>
        <p:spPr bwMode="auto">
          <a:xfrm>
            <a:off x="838199" y="1498178"/>
            <a:ext cx="3958857" cy="44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ite robot on green grass field during daytime">
            <a:extLst>
              <a:ext uri="{FF2B5EF4-FFF2-40B4-BE49-F238E27FC236}">
                <a16:creationId xmlns:a16="http://schemas.microsoft.com/office/drawing/2014/main" id="{BF338EDF-FEDA-5DF2-1797-8816419EB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3" t="27713" r="25380" b="4126"/>
          <a:stretch/>
        </p:blipFill>
        <p:spPr bwMode="auto">
          <a:xfrm>
            <a:off x="9323549" y="1521367"/>
            <a:ext cx="2018376" cy="442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0F27F8-0137-8B53-00B6-E37A6582A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r="6772"/>
          <a:stretch/>
        </p:blipFill>
        <p:spPr bwMode="auto">
          <a:xfrm>
            <a:off x="4826039" y="1521367"/>
            <a:ext cx="4478906" cy="16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0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Buzzwords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674494"/>
          </a:xfrm>
        </p:spPr>
        <p:txBody>
          <a:bodyPr/>
          <a:lstStyle/>
          <a:p>
            <a:r>
              <a:rPr lang="en-US" b="1" dirty="0"/>
              <a:t>Artificial Intelligence (AI): </a:t>
            </a:r>
            <a:r>
              <a:rPr lang="en-US" dirty="0"/>
              <a:t>Simulation of human intelligence in machines to perform tasks that would naturally need human cognitive function, e.g., learning and perception, decision-making.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Machine Learning (ML): </a:t>
            </a:r>
            <a:r>
              <a:rPr lang="en-US" dirty="0"/>
              <a:t>A branch of AI that focuses on allowing computer systems to learn and improve over time.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Deep Learning (DL): </a:t>
            </a:r>
            <a:r>
              <a:rPr lang="en-US" dirty="0"/>
              <a:t>A subset of ML approaches based on artificial neural networks (ANN)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</p:spTree>
    <p:extLst>
      <p:ext uri="{BB962C8B-B14F-4D97-AF65-F5344CB8AC3E}">
        <p14:creationId xmlns:p14="http://schemas.microsoft.com/office/powerpoint/2010/main" val="28240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344-340B-964A-1E2B-5D4763D4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Buzzwords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37B6-4621-3FF1-ADA3-53B04A5B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674494"/>
          </a:xfrm>
        </p:spPr>
        <p:txBody>
          <a:bodyPr/>
          <a:lstStyle/>
          <a:p>
            <a:r>
              <a:rPr lang="en-US" b="1" dirty="0"/>
              <a:t>Artificial Intelligence (AI): </a:t>
            </a:r>
            <a:r>
              <a:rPr lang="en-US" dirty="0"/>
              <a:t>Simulation of human intelligence in machines to perform tasks that would naturally need human cognitive function, e.g., learning and perception, decision-making.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Machine Learning (ML): </a:t>
            </a:r>
            <a:r>
              <a:rPr lang="en-US" dirty="0"/>
              <a:t>A branch of AI that focuses on allowing computer systems to learn and improve over time.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Deep Learning (DL): </a:t>
            </a:r>
            <a:r>
              <a:rPr lang="en-US" dirty="0"/>
              <a:t>A subset of ML approaches based on artificial neural networks (ANN)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82BE-1EB0-D823-F00A-70EEC3EE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4F90-7A82-7844-BE50-1834A43DBF5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71AC-09DF-6A5D-2B6A-6A3DEC6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     Introduction to Machine Learning | Shahrokh Shahi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D380B-3693-71BA-A6A7-50D17BD24EA1}"/>
              </a:ext>
            </a:extLst>
          </p:cNvPr>
          <p:cNvSpPr txBox="1"/>
          <p:nvPr/>
        </p:nvSpPr>
        <p:spPr>
          <a:xfrm>
            <a:off x="6096001" y="5483685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How these topics are related?</a:t>
            </a:r>
          </a:p>
        </p:txBody>
      </p:sp>
    </p:spTree>
    <p:extLst>
      <p:ext uri="{BB962C8B-B14F-4D97-AF65-F5344CB8AC3E}">
        <p14:creationId xmlns:p14="http://schemas.microsoft.com/office/powerpoint/2010/main" val="547459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smtClean="0">
            <a:latin typeface="Times" pitchFamily="2" charset="0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12365</TotalTime>
  <Words>4845</Words>
  <Application>Microsoft Macintosh PowerPoint</Application>
  <PresentationFormat>Widescreen</PresentationFormat>
  <Paragraphs>1266</Paragraphs>
  <Slides>63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Cambria Math</vt:lpstr>
      <vt:lpstr>Times</vt:lpstr>
      <vt:lpstr>Times New Roman</vt:lpstr>
      <vt:lpstr>TimesNewRomanPSMT</vt:lpstr>
      <vt:lpstr>Office Theme</vt:lpstr>
      <vt:lpstr>Introduction to Machine Learning</vt:lpstr>
      <vt:lpstr>Overview</vt:lpstr>
      <vt:lpstr>Class Colab Notebook</vt:lpstr>
      <vt:lpstr>Machine Learning Packages</vt:lpstr>
      <vt:lpstr>Machine Learning Packages</vt:lpstr>
      <vt:lpstr>Prerequisites</vt:lpstr>
      <vt:lpstr>What is Machine Learning?</vt:lpstr>
      <vt:lpstr>Terminology and Buzzwords </vt:lpstr>
      <vt:lpstr>Terminology and Buzzwords </vt:lpstr>
      <vt:lpstr>Terminology and Buzzwords </vt:lpstr>
      <vt:lpstr>Terminology and Buzzwords </vt:lpstr>
      <vt:lpstr>Terminology and Buzzwords </vt:lpstr>
      <vt:lpstr>Terminology and Buzzwords </vt:lpstr>
      <vt:lpstr>Terminology and Buzzwords </vt:lpstr>
      <vt:lpstr>Terminology and Buzzwords </vt:lpstr>
      <vt:lpstr>Terminology and Buzzwords </vt:lpstr>
      <vt:lpstr>Terminology and Buzzwords </vt:lpstr>
      <vt:lpstr>Machine Learning Applications</vt:lpstr>
      <vt:lpstr>Machine Learning Algorithms</vt:lpstr>
      <vt:lpstr>Machine Learning Algorithms</vt:lpstr>
      <vt:lpstr>Types of Machine Learning</vt:lpstr>
      <vt:lpstr>Types of Machine Learning</vt:lpstr>
      <vt:lpstr>Types of Machine Learning</vt:lpstr>
      <vt:lpstr>Types of Machine Learning</vt:lpstr>
      <vt:lpstr>Types of Machine Learning</vt:lpstr>
      <vt:lpstr>Supervised Learning</vt:lpstr>
      <vt:lpstr>Supervised Learning</vt:lpstr>
      <vt:lpstr>Supervised Learning</vt:lpstr>
      <vt:lpstr>Supervised Learning</vt:lpstr>
      <vt:lpstr>Steps of an End-to-End ML Project</vt:lpstr>
      <vt:lpstr>Supervised Learning: Regression</vt:lpstr>
      <vt:lpstr>Data Formatting </vt:lpstr>
      <vt:lpstr>Data Formatting </vt:lpstr>
      <vt:lpstr>Data Formatting </vt:lpstr>
      <vt:lpstr>Linear Regression Model</vt:lpstr>
      <vt:lpstr>Feature Selection</vt:lpstr>
      <vt:lpstr>Train-Test Split</vt:lpstr>
      <vt:lpstr>More about Data Visualization</vt:lpstr>
      <vt:lpstr>Supervised Learning: Classification</vt:lpstr>
      <vt:lpstr>Classification Example</vt:lpstr>
      <vt:lpstr>Data Formatting </vt:lpstr>
      <vt:lpstr>What we did not cover…</vt:lpstr>
      <vt:lpstr>Neural Networks and Deep Learning</vt:lpstr>
      <vt:lpstr>Neural Networks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Machine Learning and Deep Learning</vt:lpstr>
      <vt:lpstr>Summary</vt:lpstr>
      <vt:lpstr>What’s Next?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CS-3510 Design and Analysis of Algorithms</dc:title>
  <dc:creator>Shahi, Shahrokh</dc:creator>
  <cp:lastModifiedBy>Shahi, Shahrokh</cp:lastModifiedBy>
  <cp:revision>120</cp:revision>
  <dcterms:created xsi:type="dcterms:W3CDTF">2022-04-30T21:53:15Z</dcterms:created>
  <dcterms:modified xsi:type="dcterms:W3CDTF">2023-03-28T03:13:04Z</dcterms:modified>
</cp:coreProperties>
</file>