
<file path=[Content_Types].xml><?xml version="1.0" encoding="utf-8"?>
<Types xmlns="http://schemas.openxmlformats.org/package/2006/content-types"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7" r:id="rId2"/>
    <p:sldId id="330" r:id="rId3"/>
    <p:sldId id="323" r:id="rId4"/>
    <p:sldId id="324" r:id="rId5"/>
    <p:sldId id="355" r:id="rId6"/>
    <p:sldId id="331" r:id="rId7"/>
    <p:sldId id="332" r:id="rId8"/>
    <p:sldId id="356" r:id="rId9"/>
    <p:sldId id="333" r:id="rId10"/>
    <p:sldId id="357" r:id="rId11"/>
    <p:sldId id="313" r:id="rId12"/>
    <p:sldId id="276" r:id="rId13"/>
    <p:sldId id="334" r:id="rId14"/>
    <p:sldId id="335" r:id="rId15"/>
    <p:sldId id="362" r:id="rId16"/>
    <p:sldId id="358" r:id="rId17"/>
    <p:sldId id="336" r:id="rId18"/>
    <p:sldId id="360" r:id="rId19"/>
    <p:sldId id="361" r:id="rId20"/>
    <p:sldId id="340" r:id="rId21"/>
    <p:sldId id="341" r:id="rId22"/>
    <p:sldId id="363" r:id="rId23"/>
    <p:sldId id="348" r:id="rId24"/>
    <p:sldId id="352" r:id="rId25"/>
    <p:sldId id="349" r:id="rId26"/>
    <p:sldId id="319" r:id="rId27"/>
    <p:sldId id="329" r:id="rId28"/>
    <p:sldId id="326" r:id="rId29"/>
    <p:sldId id="278" r:id="rId30"/>
    <p:sldId id="292" r:id="rId31"/>
    <p:sldId id="297" r:id="rId32"/>
    <p:sldId id="318" r:id="rId33"/>
    <p:sldId id="299" r:id="rId34"/>
    <p:sldId id="300" r:id="rId35"/>
    <p:sldId id="30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  <a:srgbClr val="082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1"/>
    <p:restoredTop sz="76327"/>
  </p:normalViewPr>
  <p:slideViewPr>
    <p:cSldViewPr snapToGrid="0" snapToObjects="1">
      <p:cViewPr varScale="1">
        <p:scale>
          <a:sx n="96" d="100"/>
          <a:sy n="96" d="100"/>
        </p:scale>
        <p:origin x="1616" y="168"/>
      </p:cViewPr>
      <p:guideLst/>
    </p:cSldViewPr>
  </p:slideViewPr>
  <p:notesTextViewPr>
    <p:cViewPr>
      <p:scale>
        <a:sx n="105" d="100"/>
        <a:sy n="10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66FE3-C201-3648-9DA9-B0ED0BAEFFAD}" type="datetimeFigureOut">
              <a:rPr lang="en-US" smtClean="0"/>
              <a:t>9/9/21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34398-9F70-7049-84D5-FDE078ED93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88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3F13-5871-B946-8350-FD933E9007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56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3F13-5871-B946-8350-FD933E9007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01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3F13-5871-B946-8350-FD933E9007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92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3F13-5871-B946-8350-FD933E9007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27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34398-9F70-7049-84D5-FDE078ED93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7408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34398-9F70-7049-84D5-FDE078ED93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07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34398-9F70-7049-84D5-FDE078ED93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88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34398-9F70-7049-84D5-FDE078ED936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87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34398-9F70-7049-84D5-FDE078ED936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3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3F13-5871-B946-8350-FD933E9007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463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3F13-5871-B946-8350-FD933E90070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43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34398-9F70-7049-84D5-FDE078ED93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806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34398-9F70-7049-84D5-FDE078ED936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444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34398-9F70-7049-84D5-FDE078ED936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899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34398-9F70-7049-84D5-FDE078ED936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40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34398-9F70-7049-84D5-FDE078ED936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97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34398-9F70-7049-84D5-FDE078ED936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056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34398-9F70-7049-84D5-FDE078ED936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850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3F13-5871-B946-8350-FD933E90070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661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3F13-5871-B946-8350-FD933E90070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922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3F13-5871-B946-8350-FD933E90070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833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3F13-5871-B946-8350-FD933E90070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84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3F13-5871-B946-8350-FD933E9007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613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3F13-5871-B946-8350-FD933E90070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250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3F13-5871-B946-8350-FD933E90070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253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3F13-5871-B946-8350-FD933E90070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107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3F13-5871-B946-8350-FD933E90070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317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3F13-5871-B946-8350-FD933E90070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804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3F13-5871-B946-8350-FD933E90070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74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13F13-5871-B946-8350-FD933E9007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42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34398-9F70-7049-84D5-FDE078ED93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39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34398-9F70-7049-84D5-FDE078ED93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2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34398-9F70-7049-84D5-FDE078ED93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64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34398-9F70-7049-84D5-FDE078ED93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45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34398-9F70-7049-84D5-FDE078ED93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70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5C2A7-6F2D-BF47-8F68-FAD163BDF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541533-96C8-994F-8FA1-BB04EF3A12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90934-F0C3-0C4E-837C-E0E699541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238FA-54C6-A747-8E9F-2443FEF416CF}" type="datetimeFigureOut">
              <a:rPr lang="en-US" smtClean="0"/>
              <a:t>9/9/21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9395B-9162-1241-B255-B20953709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8A1EA-33A9-7447-8CC5-EE363385D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AD5B-4E48-C547-AE13-7BD6B17E6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65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397EF-90B5-844F-860C-D78C39EB0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C3267-9B15-6345-859D-1A5308E3AC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7FCC1-27C0-F74B-9496-8C6226423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238FA-54C6-A747-8E9F-2443FEF416CF}" type="datetimeFigureOut">
              <a:rPr lang="en-US" smtClean="0"/>
              <a:t>9/9/21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2FA87-8AE9-7040-8AA8-0D51E4113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1368E-FC36-584D-A123-133E5A6B2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AD5B-4E48-C547-AE13-7BD6B17E6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75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3914A6-2577-4C47-A26A-C067C413DB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65D095-73F1-2A4E-BD72-89C8A151E0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6705A-862B-1B46-8276-3C7C7AE99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238FA-54C6-A747-8E9F-2443FEF416CF}" type="datetimeFigureOut">
              <a:rPr lang="en-US" smtClean="0"/>
              <a:t>9/9/21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3FC77-3FFC-BF4C-83E7-966C42180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99590-EEEE-E747-A20D-1F951D475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AD5B-4E48-C547-AE13-7BD6B17E6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31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0F2A2-670E-9D4F-A784-21F809288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BDE7F-FED0-0B42-AF8F-9F75BA6EA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8BE7A-5F9A-8445-B683-FED3C4B16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238FA-54C6-A747-8E9F-2443FEF416CF}" type="datetimeFigureOut">
              <a:rPr lang="en-US" smtClean="0"/>
              <a:t>9/9/21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535D5-7691-2F46-B9B2-BC1879366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8950A-BF13-F94A-B81D-70FB9521D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AD5B-4E48-C547-AE13-7BD6B17E6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1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C1A4F-AF43-FD44-82A6-80C162638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1695FD-1BDE-2049-BC75-0D1F40629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09477-0809-7140-986F-9A87119C7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238FA-54C6-A747-8E9F-2443FEF416CF}" type="datetimeFigureOut">
              <a:rPr lang="en-US" smtClean="0"/>
              <a:t>9/9/21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76513-011D-EE4A-AC3C-223E65E42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C5AF3-4594-B54D-9C60-09A82BA1D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AD5B-4E48-C547-AE13-7BD6B17E6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87FA-426D-B54B-9D6B-B607AA72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2205B-7715-D04E-ADD4-FBA3DCE933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C5690A-E2FE-3C40-BD34-DCD52080AF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873BD8-7345-2649-9C7E-758D2C978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238FA-54C6-A747-8E9F-2443FEF416CF}" type="datetimeFigureOut">
              <a:rPr lang="en-US" smtClean="0"/>
              <a:t>9/9/21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4BE474-2C4B-9144-856C-075C9AAFF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B61CE7-677F-5148-B9A3-CCDE44EDA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AD5B-4E48-C547-AE13-7BD6B17E6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71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86AD6-A245-EF40-B3A8-DF1C50F15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C937C-4623-4D4D-8AA6-CD84BF77F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1ABC39-21DF-8B47-BE93-95D4A0B8F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6FA9C1-8D94-B543-B38D-5B94772C51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F9ECA7-E7EB-6543-99E4-974F98D00D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1BEB9D-D81A-0C4C-9CFD-2219DA2E9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238FA-54C6-A747-8E9F-2443FEF416CF}" type="datetimeFigureOut">
              <a:rPr lang="en-US" smtClean="0"/>
              <a:t>9/9/21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32D686-932B-BB42-AAF5-2473FBA05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E98E05-4E5B-314E-8DDE-C0DF8C28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AD5B-4E48-C547-AE13-7BD6B17E6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05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7C072-4F5E-8244-A728-4B155E5B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6D20EA-CC22-274E-8DE6-B88907E7B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238FA-54C6-A747-8E9F-2443FEF416CF}" type="datetimeFigureOut">
              <a:rPr lang="en-US" smtClean="0"/>
              <a:t>9/9/21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22812-74C1-184A-91A0-5A516E575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D240AD-0976-2A4B-85A4-4C0F174D5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AD5B-4E48-C547-AE13-7BD6B17E6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06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DD8100-FF9A-2A41-923D-F68D6FF67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238FA-54C6-A747-8E9F-2443FEF416CF}" type="datetimeFigureOut">
              <a:rPr lang="en-US" smtClean="0"/>
              <a:t>9/9/21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74E4FA-807B-7B49-8FE6-E56841AEF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DAD79A-0D7E-324E-8E5B-F653B0C6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AD5B-4E48-C547-AE13-7BD6B17E6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321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5455-9227-DA4B-9C91-06A113D4C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6FCEC-AFE8-AB4A-99C6-9199CD27F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C3AB75-BA6B-5C4F-8D6F-1B48765E8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03030-4065-2642-9421-7CCB87B2A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238FA-54C6-A747-8E9F-2443FEF416CF}" type="datetimeFigureOut">
              <a:rPr lang="en-US" smtClean="0"/>
              <a:t>9/9/21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FC571D-1655-5947-B087-EF8E588D3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8D8BC-5DA8-1C4B-9EE4-838B854D4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AD5B-4E48-C547-AE13-7BD6B17E6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1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A259E-AD80-B245-9D45-9F5F6E5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BADD21-0174-8243-B69D-1B0EA746DB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3672C-62C9-5A43-BE5A-6C32D4D43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E802A-45F0-834B-ACFB-77CBEFBAA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238FA-54C6-A747-8E9F-2443FEF416CF}" type="datetimeFigureOut">
              <a:rPr lang="en-US" smtClean="0"/>
              <a:t>9/9/21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09715-3087-5649-B62A-0F1B1EE64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13541-F39B-8F40-BAB3-38821B0DD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AD5B-4E48-C547-AE13-7BD6B17E6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5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62A330-ECD9-2A40-B74B-9DF198004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D25A0-C151-A243-8828-2393DD3EC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A49E5-E8F7-AE4C-A974-3416C1C21B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238FA-54C6-A747-8E9F-2443FEF416CF}" type="datetimeFigureOut">
              <a:rPr lang="en-US" smtClean="0"/>
              <a:t>9/9/21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3C07A-0E64-4B43-8590-C17CF7AD08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9673C-4D6B-7B44-9F50-CC5ECA2D3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9AD5B-4E48-C547-AE13-7BD6B17E6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25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5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69.png"/><Relationship Id="rId4" Type="http://schemas.openxmlformats.org/officeDocument/2006/relationships/image" Target="../media/image68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FC553-9112-DA4C-91C9-6BB7585EB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723" y="996243"/>
            <a:ext cx="10510345" cy="2017989"/>
          </a:xfrm>
        </p:spPr>
        <p:txBody>
          <a:bodyPr>
            <a:noAutofit/>
          </a:bodyPr>
          <a:lstStyle/>
          <a:p>
            <a:r>
              <a:rPr lang="en-US" sz="3600" b="1"/>
              <a:t>Cardiac Action Potential Prediction Using Recurrent Neural Networks and Reservoir Computing Techniques: A Comparative Study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27E50A-3032-054A-A812-4A7A12C8A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1025" y="3717648"/>
            <a:ext cx="10315043" cy="2252224"/>
          </a:xfrm>
        </p:spPr>
        <p:txBody>
          <a:bodyPr>
            <a:normAutofit fontScale="70000" lnSpcReduction="20000"/>
          </a:bodyPr>
          <a:lstStyle/>
          <a:p>
            <a:r>
              <a:rPr lang="en-US" sz="3200" b="1"/>
              <a:t>Shahrokh Shahi*, Flavio H. Fenton, Yohannes Shiferaw, and Elizabeth M. Cherry</a:t>
            </a:r>
          </a:p>
          <a:p>
            <a:endParaRPr lang="en-US" sz="3200" b="1"/>
          </a:p>
          <a:p>
            <a:r>
              <a:rPr lang="en-US" sz="3200"/>
              <a:t>School of Computational Science and Engineering</a:t>
            </a:r>
          </a:p>
          <a:p>
            <a:r>
              <a:rPr lang="en-US" sz="3200"/>
              <a:t>Georgia Institute of Technology</a:t>
            </a:r>
          </a:p>
          <a:p>
            <a:endParaRPr lang="en-US"/>
          </a:p>
          <a:p>
            <a:r>
              <a:rPr lang="en-US"/>
              <a:t>May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301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60BF-53F1-1044-A150-53835338A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Reservoir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8C166-19FC-1848-9FC6-0D16000F1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571" y="1566132"/>
            <a:ext cx="6946703" cy="469874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Learning paradigm derived from recurrent neural networks (RNNs)</a:t>
            </a:r>
          </a:p>
          <a:p>
            <a:pPr lvl="1"/>
            <a:r>
              <a:rPr lang="en-US" dirty="0"/>
              <a:t> </a:t>
            </a:r>
          </a:p>
          <a:p>
            <a:pPr lvl="1"/>
            <a:r>
              <a:rPr lang="en-US" dirty="0"/>
              <a:t>Echo state network (ESN)</a:t>
            </a:r>
          </a:p>
          <a:p>
            <a:r>
              <a:rPr lang="en-US" dirty="0"/>
              <a:t>Simple structure containing a reservoir of randomly connected neurons with immutable weights</a:t>
            </a:r>
          </a:p>
          <a:p>
            <a:pPr lvl="1"/>
            <a:r>
              <a:rPr lang="en-US" dirty="0"/>
              <a:t>Input layer: Immutable random weights</a:t>
            </a:r>
          </a:p>
          <a:p>
            <a:pPr lvl="1"/>
            <a:r>
              <a:rPr lang="en-US" dirty="0"/>
              <a:t>Output layer (“readout”): Trainable weights</a:t>
            </a:r>
          </a:p>
          <a:p>
            <a:r>
              <a:rPr lang="en-US" dirty="0"/>
              <a:t>Low computational costs</a:t>
            </a:r>
          </a:p>
          <a:p>
            <a:r>
              <a:rPr lang="en-US" dirty="0"/>
              <a:t>Promising results in processing high-dimensional temporal data, modeling nonlinear dynamical systems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0EE4DB-C724-7546-B21A-2EA87F8E0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9A35-C9E5-2A41-8849-587CE4E780CC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93D28A-29B1-4940-A24C-CED40F6FF1D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8007" y="3049841"/>
            <a:ext cx="4643558" cy="2537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B562B7-A849-5B4D-BABB-02152F480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0197" y="5834260"/>
            <a:ext cx="4083050" cy="247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738CD5-9D27-B248-9CC0-FC082628F3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5098" y="6331028"/>
            <a:ext cx="2266950" cy="2349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103531-28B0-0A49-8B2E-1988F367FF5A}"/>
              </a:ext>
            </a:extLst>
          </p:cNvPr>
          <p:cNvSpPr/>
          <p:nvPr/>
        </p:nvSpPr>
        <p:spPr>
          <a:xfrm>
            <a:off x="7955403" y="3753149"/>
            <a:ext cx="359389" cy="1195211"/>
          </a:xfrm>
          <a:prstGeom prst="rect">
            <a:avLst/>
          </a:prstGeom>
          <a:solidFill>
            <a:schemeClr val="accent1">
              <a:alpha val="22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67ABB9-BD30-0746-BD63-FA70BB30A280}"/>
              </a:ext>
            </a:extLst>
          </p:cNvPr>
          <p:cNvSpPr/>
          <p:nvPr/>
        </p:nvSpPr>
        <p:spPr>
          <a:xfrm>
            <a:off x="10017468" y="5819183"/>
            <a:ext cx="543243" cy="327263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ine Callout 2 9">
            <a:extLst>
              <a:ext uri="{FF2B5EF4-FFF2-40B4-BE49-F238E27FC236}">
                <a16:creationId xmlns:a16="http://schemas.microsoft.com/office/drawing/2014/main" id="{7443A360-E12C-DD4D-B758-99A356A2371F}"/>
              </a:ext>
            </a:extLst>
          </p:cNvPr>
          <p:cNvSpPr/>
          <p:nvPr/>
        </p:nvSpPr>
        <p:spPr>
          <a:xfrm>
            <a:off x="8606604" y="2716545"/>
            <a:ext cx="1682486" cy="273180"/>
          </a:xfrm>
          <a:prstGeom prst="borderCallout2">
            <a:avLst>
              <a:gd name="adj1" fmla="val 43732"/>
              <a:gd name="adj2" fmla="val -1048"/>
              <a:gd name="adj3" fmla="val 44262"/>
              <a:gd name="adj4" fmla="val -26490"/>
              <a:gd name="adj5" fmla="val 231624"/>
              <a:gd name="adj6" fmla="val 26771"/>
            </a:avLst>
          </a:prstGeom>
          <a:ln w="28575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Reservoir Weights</a:t>
            </a:r>
          </a:p>
        </p:txBody>
      </p:sp>
      <p:sp>
        <p:nvSpPr>
          <p:cNvPr id="11" name="Line Callout 2 10">
            <a:extLst>
              <a:ext uri="{FF2B5EF4-FFF2-40B4-BE49-F238E27FC236}">
                <a16:creationId xmlns:a16="http://schemas.microsoft.com/office/drawing/2014/main" id="{6D5B8941-670F-4441-B3FF-2D128449EC36}"/>
              </a:ext>
            </a:extLst>
          </p:cNvPr>
          <p:cNvSpPr/>
          <p:nvPr/>
        </p:nvSpPr>
        <p:spPr>
          <a:xfrm>
            <a:off x="10691834" y="2659029"/>
            <a:ext cx="841243" cy="388212"/>
          </a:xfrm>
          <a:prstGeom prst="borderCallout2">
            <a:avLst>
              <a:gd name="adj1" fmla="val 43732"/>
              <a:gd name="adj2" fmla="val -1048"/>
              <a:gd name="adj3" fmla="val 44262"/>
              <a:gd name="adj4" fmla="val -32112"/>
              <a:gd name="adj5" fmla="val 247477"/>
              <a:gd name="adj6" fmla="val -32107"/>
            </a:avLst>
          </a:prstGeom>
          <a:ln w="28575">
            <a:solidFill>
              <a:srgbClr val="FF00C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 Weights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0DAC0B5-71A0-9146-8774-2C271E864EDE}"/>
              </a:ext>
            </a:extLst>
          </p:cNvPr>
          <p:cNvSpPr/>
          <p:nvPr/>
        </p:nvSpPr>
        <p:spPr>
          <a:xfrm>
            <a:off x="8788900" y="3293971"/>
            <a:ext cx="1680512" cy="2084695"/>
          </a:xfrm>
          <a:prstGeom prst="ellipse">
            <a:avLst/>
          </a:prstGeom>
          <a:solidFill>
            <a:srgbClr val="00E900">
              <a:alpha val="21000"/>
            </a:srgbClr>
          </a:solidFill>
          <a:ln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2D426D-320C-2344-B4F9-4FCE4091E9C6}"/>
              </a:ext>
            </a:extLst>
          </p:cNvPr>
          <p:cNvSpPr/>
          <p:nvPr/>
        </p:nvSpPr>
        <p:spPr>
          <a:xfrm>
            <a:off x="8582131" y="5800099"/>
            <a:ext cx="380808" cy="327263"/>
          </a:xfrm>
          <a:prstGeom prst="rect">
            <a:avLst/>
          </a:prstGeom>
          <a:solidFill>
            <a:srgbClr val="7030A0">
              <a:alpha val="34000"/>
            </a:srgbClr>
          </a:solidFill>
          <a:ln w="34925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ine Callout 2 13">
            <a:extLst>
              <a:ext uri="{FF2B5EF4-FFF2-40B4-BE49-F238E27FC236}">
                <a16:creationId xmlns:a16="http://schemas.microsoft.com/office/drawing/2014/main" id="{9BEDB6F6-41B9-6644-9E8D-182142FBF959}"/>
              </a:ext>
            </a:extLst>
          </p:cNvPr>
          <p:cNvSpPr/>
          <p:nvPr/>
        </p:nvSpPr>
        <p:spPr>
          <a:xfrm>
            <a:off x="7014824" y="4835001"/>
            <a:ext cx="1182643" cy="280210"/>
          </a:xfrm>
          <a:prstGeom prst="borderCallout2">
            <a:avLst>
              <a:gd name="adj1" fmla="val -4910"/>
              <a:gd name="adj2" fmla="val 45964"/>
              <a:gd name="adj3" fmla="val -126011"/>
              <a:gd name="adj4" fmla="val 45963"/>
              <a:gd name="adj5" fmla="val -211430"/>
              <a:gd name="adj6" fmla="val 55223"/>
            </a:avLst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 Signal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B0D702-15F4-BD4B-A092-CEF66573336E}"/>
              </a:ext>
            </a:extLst>
          </p:cNvPr>
          <p:cNvSpPr/>
          <p:nvPr/>
        </p:nvSpPr>
        <p:spPr>
          <a:xfrm>
            <a:off x="8990270" y="5800100"/>
            <a:ext cx="266908" cy="327263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0CD957-178B-624E-AF96-FDDA7ECFCB47}"/>
              </a:ext>
            </a:extLst>
          </p:cNvPr>
          <p:cNvSpPr/>
          <p:nvPr/>
        </p:nvSpPr>
        <p:spPr>
          <a:xfrm>
            <a:off x="7639378" y="5800100"/>
            <a:ext cx="522973" cy="327263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ine Callout 2 16">
            <a:extLst>
              <a:ext uri="{FF2B5EF4-FFF2-40B4-BE49-F238E27FC236}">
                <a16:creationId xmlns:a16="http://schemas.microsoft.com/office/drawing/2014/main" id="{F478BDA1-FFFC-D14E-B6F1-90B99D5C2570}"/>
              </a:ext>
            </a:extLst>
          </p:cNvPr>
          <p:cNvSpPr/>
          <p:nvPr/>
        </p:nvSpPr>
        <p:spPr>
          <a:xfrm>
            <a:off x="7606145" y="5193812"/>
            <a:ext cx="1298819" cy="366235"/>
          </a:xfrm>
          <a:prstGeom prst="borderCallout2">
            <a:avLst>
              <a:gd name="adj1" fmla="val 2768"/>
              <a:gd name="adj2" fmla="val 92775"/>
              <a:gd name="adj3" fmla="val -80255"/>
              <a:gd name="adj4" fmla="val 93308"/>
              <a:gd name="adj5" fmla="val -86663"/>
              <a:gd name="adj6" fmla="val 119061"/>
            </a:avLst>
          </a:prstGeom>
          <a:ln w="28575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Reservoir State</a:t>
            </a:r>
          </a:p>
        </p:txBody>
      </p:sp>
      <p:sp>
        <p:nvSpPr>
          <p:cNvPr id="18" name="Line Callout 2 17">
            <a:extLst>
              <a:ext uri="{FF2B5EF4-FFF2-40B4-BE49-F238E27FC236}">
                <a16:creationId xmlns:a16="http://schemas.microsoft.com/office/drawing/2014/main" id="{D7EC6C3B-F153-244F-A07D-79AFEB7E9DC0}"/>
              </a:ext>
            </a:extLst>
          </p:cNvPr>
          <p:cNvSpPr/>
          <p:nvPr/>
        </p:nvSpPr>
        <p:spPr>
          <a:xfrm>
            <a:off x="7091169" y="3348149"/>
            <a:ext cx="1182643" cy="270054"/>
          </a:xfrm>
          <a:prstGeom prst="borderCallout2">
            <a:avLst>
              <a:gd name="adj1" fmla="val 51413"/>
              <a:gd name="adj2" fmla="val 99197"/>
              <a:gd name="adj3" fmla="val 121069"/>
              <a:gd name="adj4" fmla="val 121739"/>
              <a:gd name="adj5" fmla="val 214288"/>
              <a:gd name="adj6" fmla="val 121882"/>
            </a:avLst>
          </a:prstGeom>
          <a:ln w="28575">
            <a:solidFill>
              <a:srgbClr val="00E9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E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 Weights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61C669-24A1-104A-A95A-6381988F26DA}"/>
              </a:ext>
            </a:extLst>
          </p:cNvPr>
          <p:cNvSpPr/>
          <p:nvPr/>
        </p:nvSpPr>
        <p:spPr>
          <a:xfrm>
            <a:off x="9447485" y="5822384"/>
            <a:ext cx="543243" cy="327263"/>
          </a:xfrm>
          <a:prstGeom prst="rect">
            <a:avLst/>
          </a:prstGeom>
          <a:solidFill>
            <a:srgbClr val="00E900">
              <a:alpha val="22000"/>
            </a:srgbClr>
          </a:solidFill>
          <a:ln w="34925">
            <a:solidFill>
              <a:srgbClr val="00E9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09F73B5-DADC-1043-B272-CC93BA4D8CEB}"/>
              </a:ext>
            </a:extLst>
          </p:cNvPr>
          <p:cNvSpPr/>
          <p:nvPr/>
        </p:nvSpPr>
        <p:spPr>
          <a:xfrm>
            <a:off x="8582132" y="6264993"/>
            <a:ext cx="581468" cy="327263"/>
          </a:xfrm>
          <a:prstGeom prst="rect">
            <a:avLst/>
          </a:prstGeom>
          <a:solidFill>
            <a:srgbClr val="FF00CA">
              <a:alpha val="23000"/>
            </a:srgbClr>
          </a:solidFill>
          <a:ln w="28575">
            <a:solidFill>
              <a:srgbClr val="FF00C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ine Callout 2 20">
            <a:extLst>
              <a:ext uri="{FF2B5EF4-FFF2-40B4-BE49-F238E27FC236}">
                <a16:creationId xmlns:a16="http://schemas.microsoft.com/office/drawing/2014/main" id="{5BDF4914-C260-4849-8189-AC027CECD897}"/>
              </a:ext>
            </a:extLst>
          </p:cNvPr>
          <p:cNvSpPr/>
          <p:nvPr/>
        </p:nvSpPr>
        <p:spPr>
          <a:xfrm>
            <a:off x="10566199" y="3305465"/>
            <a:ext cx="1510758" cy="327263"/>
          </a:xfrm>
          <a:prstGeom prst="borderCallout2">
            <a:avLst>
              <a:gd name="adj1" fmla="val 100183"/>
              <a:gd name="adj2" fmla="val 82539"/>
              <a:gd name="adj3" fmla="val 159882"/>
              <a:gd name="adj4" fmla="val 82099"/>
              <a:gd name="adj5" fmla="val 159192"/>
              <a:gd name="adj6" fmla="val 30038"/>
            </a:avLst>
          </a:prstGeom>
          <a:ln w="28575">
            <a:solidFill>
              <a:srgbClr val="00E3E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E3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Feedback Weights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7CB68D-DE76-5B47-81C5-DAC224BDC3BA}"/>
              </a:ext>
            </a:extLst>
          </p:cNvPr>
          <p:cNvSpPr/>
          <p:nvPr/>
        </p:nvSpPr>
        <p:spPr>
          <a:xfrm>
            <a:off x="10743995" y="5819013"/>
            <a:ext cx="531867" cy="327263"/>
          </a:xfrm>
          <a:prstGeom prst="rect">
            <a:avLst/>
          </a:prstGeom>
          <a:solidFill>
            <a:srgbClr val="00E3ED">
              <a:alpha val="25000"/>
            </a:srgbClr>
          </a:solidFill>
          <a:ln w="28575">
            <a:solidFill>
              <a:srgbClr val="00E3E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ine Callout 2 22">
            <a:extLst>
              <a:ext uri="{FF2B5EF4-FFF2-40B4-BE49-F238E27FC236}">
                <a16:creationId xmlns:a16="http://schemas.microsoft.com/office/drawing/2014/main" id="{E4CD49FA-EF33-3A4C-9048-FAEB0B7A6009}"/>
              </a:ext>
            </a:extLst>
          </p:cNvPr>
          <p:cNvSpPr/>
          <p:nvPr/>
        </p:nvSpPr>
        <p:spPr>
          <a:xfrm>
            <a:off x="10394024" y="5193812"/>
            <a:ext cx="1212457" cy="229888"/>
          </a:xfrm>
          <a:prstGeom prst="borderCallout2">
            <a:avLst>
              <a:gd name="adj1" fmla="val -1461"/>
              <a:gd name="adj2" fmla="val 30931"/>
              <a:gd name="adj3" fmla="val -73602"/>
              <a:gd name="adj4" fmla="val 30669"/>
              <a:gd name="adj5" fmla="val -298040"/>
              <a:gd name="adj6" fmla="val 49033"/>
            </a:avLst>
          </a:prstGeom>
          <a:ln w="2857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 Signal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133F9A-D275-8840-BAEB-A3E20173440B}"/>
              </a:ext>
            </a:extLst>
          </p:cNvPr>
          <p:cNvSpPr/>
          <p:nvPr/>
        </p:nvSpPr>
        <p:spPr>
          <a:xfrm>
            <a:off x="11321578" y="5810938"/>
            <a:ext cx="410875" cy="327263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C14D0B-5ABD-C544-9085-7511D5644D4C}"/>
              </a:ext>
            </a:extLst>
          </p:cNvPr>
          <p:cNvSpPr/>
          <p:nvPr/>
        </p:nvSpPr>
        <p:spPr>
          <a:xfrm>
            <a:off x="7689439" y="6264993"/>
            <a:ext cx="410875" cy="327263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20E8F3E-0CD6-C547-9EAC-3B0536B0A71E}"/>
              </a:ext>
            </a:extLst>
          </p:cNvPr>
          <p:cNvSpPr/>
          <p:nvPr/>
        </p:nvSpPr>
        <p:spPr>
          <a:xfrm>
            <a:off x="10753067" y="3731965"/>
            <a:ext cx="359389" cy="1195211"/>
          </a:xfrm>
          <a:prstGeom prst="rect">
            <a:avLst/>
          </a:prstGeom>
          <a:solidFill>
            <a:schemeClr val="accent1">
              <a:alpha val="22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5D87E99-07E7-B54C-8DFB-CE3A25E0136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0427" y="271993"/>
            <a:ext cx="1996251" cy="2169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AAACAA2-57D2-934D-99E7-506C3C5E526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097" y="2164586"/>
            <a:ext cx="3258637" cy="4696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F167684-F7FC-9541-8338-66EE25AB5BF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9450" y="2164586"/>
            <a:ext cx="1644326" cy="47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9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500DB-C5E4-684C-AF89-6A2A24105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Hybrid ESN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E2A54-DF1C-AA4E-8156-C4BC9ECD6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862689" cy="4351338"/>
          </a:xfrm>
        </p:spPr>
        <p:txBody>
          <a:bodyPr/>
          <a:lstStyle/>
          <a:p>
            <a:r>
              <a:rPr lang="en-US" dirty="0"/>
              <a:t>Physics-informed approach</a:t>
            </a:r>
          </a:p>
          <a:p>
            <a:pPr lvl="1"/>
            <a:r>
              <a:rPr lang="en-US" dirty="0"/>
              <a:t>Integrating a knowledge-based model into ESN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Input signals:</a:t>
            </a:r>
          </a:p>
          <a:p>
            <a:pPr lvl="2"/>
            <a:r>
              <a:rPr lang="en-US" dirty="0"/>
              <a:t>Pacing stimulus</a:t>
            </a:r>
          </a:p>
          <a:p>
            <a:pPr lvl="2"/>
            <a:r>
              <a:rPr lang="en-US" dirty="0"/>
              <a:t>Knowledge-based model</a:t>
            </a:r>
          </a:p>
          <a:p>
            <a:pPr lvl="2"/>
            <a:r>
              <a:rPr lang="en-US" dirty="0"/>
              <a:t>Measurements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A15E530-E522-9E4C-8A23-DE00A3CFDBCE}"/>
              </a:ext>
            </a:extLst>
          </p:cNvPr>
          <p:cNvSpPr txBox="1">
            <a:spLocks/>
          </p:cNvSpPr>
          <p:nvPr/>
        </p:nvSpPr>
        <p:spPr>
          <a:xfrm>
            <a:off x="5143500" y="1825625"/>
            <a:ext cx="6210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6" name="Line Callout 1 (Accent Bar) 5">
            <a:extLst>
              <a:ext uri="{FF2B5EF4-FFF2-40B4-BE49-F238E27FC236}">
                <a16:creationId xmlns:a16="http://schemas.microsoft.com/office/drawing/2014/main" id="{B8B00588-1AFF-C345-A79D-656538165849}"/>
              </a:ext>
            </a:extLst>
          </p:cNvPr>
          <p:cNvSpPr/>
          <p:nvPr/>
        </p:nvSpPr>
        <p:spPr>
          <a:xfrm>
            <a:off x="4959876" y="3875752"/>
            <a:ext cx="6724124" cy="753104"/>
          </a:xfrm>
          <a:prstGeom prst="accentCallout1">
            <a:avLst>
              <a:gd name="adj1" fmla="val 32101"/>
              <a:gd name="adj2" fmla="val -155"/>
              <a:gd name="adj3" fmla="val 32504"/>
              <a:gd name="adj4" fmla="val -1798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Synchronizing the model components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Pacing the knowledge-based model, the detailed model, and the reservoir at the same PCL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ine Callout 1 (Accent Bar) 7">
            <a:extLst>
              <a:ext uri="{FF2B5EF4-FFF2-40B4-BE49-F238E27FC236}">
                <a16:creationId xmlns:a16="http://schemas.microsoft.com/office/drawing/2014/main" id="{9AD1C76F-C186-EE41-9FF0-FB0C3A9E7136}"/>
              </a:ext>
            </a:extLst>
          </p:cNvPr>
          <p:cNvSpPr/>
          <p:nvPr/>
        </p:nvSpPr>
        <p:spPr>
          <a:xfrm>
            <a:off x="4310344" y="4974284"/>
            <a:ext cx="7862755" cy="857250"/>
          </a:xfrm>
          <a:prstGeom prst="accentCallout1">
            <a:avLst>
              <a:gd name="adj1" fmla="val 54026"/>
              <a:gd name="adj2" fmla="val -711"/>
              <a:gd name="adj3" fmla="val -51492"/>
              <a:gd name="adj4" fmla="val -801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[usually] simple mathematical model, e.g., Fenton-Karma,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Corrado-Niederer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Approximation of the dynamical behavior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Increasing the predictive ability of the hybrid model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ine Callout 1 (Accent Bar) 8">
            <a:extLst>
              <a:ext uri="{FF2B5EF4-FFF2-40B4-BE49-F238E27FC236}">
                <a16:creationId xmlns:a16="http://schemas.microsoft.com/office/drawing/2014/main" id="{619571F6-70A7-E440-9DFA-680F8DE15F97}"/>
              </a:ext>
            </a:extLst>
          </p:cNvPr>
          <p:cNvSpPr/>
          <p:nvPr/>
        </p:nvSpPr>
        <p:spPr>
          <a:xfrm>
            <a:off x="3581401" y="5728581"/>
            <a:ext cx="7243676" cy="1076325"/>
          </a:xfrm>
          <a:prstGeom prst="accentCallout1">
            <a:avLst>
              <a:gd name="adj1" fmla="val 43371"/>
              <a:gd name="adj2" fmla="val -1089"/>
              <a:gd name="adj3" fmla="val -70312"/>
              <a:gd name="adj4" fmla="val -12007"/>
            </a:avLst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data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Synthetic data generated by detailed electrophysiological ionic models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49602-D3BF-764D-9EED-5FED1DFA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9A35-C9E5-2A41-8849-587CE4E780CC}" type="slidenum">
              <a:rPr lang="en-US" smtClean="0"/>
              <a:t>11</a:t>
            </a:fld>
            <a:endParaRPr lang="en-US" dirty="0"/>
          </a:p>
        </p:txBody>
      </p:sp>
      <p:pic>
        <p:nvPicPr>
          <p:cNvPr id="10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id="{19F80434-37E8-324C-87EB-21A9082DB76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35084" y="1089726"/>
            <a:ext cx="6354232" cy="26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4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500DB-C5E4-684C-AF89-6A2A24105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Hybrid ESN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E2A54-DF1C-AA4E-8156-C4BC9ECD6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50506" cy="4351338"/>
          </a:xfrm>
        </p:spPr>
        <p:txBody>
          <a:bodyPr/>
          <a:lstStyle/>
          <a:p>
            <a:r>
              <a:rPr lang="en-US" dirty="0"/>
              <a:t>Components:</a:t>
            </a:r>
          </a:p>
          <a:p>
            <a:pPr lvl="1"/>
            <a:r>
              <a:rPr lang="en-US" dirty="0"/>
              <a:t>Reservoir:</a:t>
            </a:r>
          </a:p>
          <a:p>
            <a:pPr lvl="2"/>
            <a:r>
              <a:rPr lang="en-US" dirty="0"/>
              <a:t>Randomly connected</a:t>
            </a:r>
          </a:p>
          <a:p>
            <a:pPr lvl="2"/>
            <a:r>
              <a:rPr lang="en-US" dirty="0"/>
              <a:t>Immutable weights</a:t>
            </a:r>
          </a:p>
          <a:p>
            <a:pPr lvl="2"/>
            <a:r>
              <a:rPr lang="en-US" dirty="0"/>
              <a:t>Leaky integrator neurons</a:t>
            </a:r>
          </a:p>
          <a:p>
            <a:pPr lvl="2"/>
            <a:r>
              <a:rPr lang="en-US" dirty="0"/>
              <a:t>Time evolution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Readout layer:</a:t>
            </a:r>
          </a:p>
          <a:p>
            <a:pPr lvl="2"/>
            <a:r>
              <a:rPr lang="en-US" dirty="0"/>
              <a:t>Outputs are computed by a linear combination of functions of the internal state variables</a:t>
            </a:r>
          </a:p>
          <a:p>
            <a:pPr lvl="2"/>
            <a:r>
              <a:rPr lang="en-US" dirty="0"/>
              <a:t>Ridge Regression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A15E530-E522-9E4C-8A23-DE00A3CFDBCE}"/>
              </a:ext>
            </a:extLst>
          </p:cNvPr>
          <p:cNvSpPr txBox="1">
            <a:spLocks/>
          </p:cNvSpPr>
          <p:nvPr/>
        </p:nvSpPr>
        <p:spPr>
          <a:xfrm>
            <a:off x="5143500" y="1825625"/>
            <a:ext cx="6210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D0096A-3358-8C43-A7B0-FF23F12E2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406" y="3672466"/>
            <a:ext cx="6210300" cy="47157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D130D-0BF1-B248-8FC9-B99A1E680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9A35-C9E5-2A41-8849-587CE4E780CC}" type="slidenum">
              <a:rPr lang="en-US" smtClean="0"/>
              <a:t>12</a:t>
            </a:fld>
            <a:endParaRPr lang="en-US"/>
          </a:p>
        </p:txBody>
      </p:sp>
      <p:sp>
        <p:nvSpPr>
          <p:cNvPr id="11" name="Line Callout 2 10">
            <a:extLst>
              <a:ext uri="{FF2B5EF4-FFF2-40B4-BE49-F238E27FC236}">
                <a16:creationId xmlns:a16="http://schemas.microsoft.com/office/drawing/2014/main" id="{C4D0BA27-1EAE-E944-A237-EDC19763B9D4}"/>
              </a:ext>
            </a:extLst>
          </p:cNvPr>
          <p:cNvSpPr/>
          <p:nvPr/>
        </p:nvSpPr>
        <p:spPr>
          <a:xfrm>
            <a:off x="9982200" y="2780353"/>
            <a:ext cx="1825651" cy="412750"/>
          </a:xfrm>
          <a:prstGeom prst="borderCallout2">
            <a:avLst>
              <a:gd name="adj1" fmla="val 43732"/>
              <a:gd name="adj2" fmla="val -1048"/>
              <a:gd name="adj3" fmla="val 44262"/>
              <a:gd name="adj4" fmla="val -6536"/>
              <a:gd name="adj5" fmla="val 212651"/>
              <a:gd name="adj6" fmla="val -5718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 weights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465E04-788F-0346-ABE7-3562A57D3237}"/>
              </a:ext>
            </a:extLst>
          </p:cNvPr>
          <p:cNvSpPr/>
          <p:nvPr/>
        </p:nvSpPr>
        <p:spPr>
          <a:xfrm>
            <a:off x="8409617" y="3679356"/>
            <a:ext cx="289766" cy="471577"/>
          </a:xfrm>
          <a:prstGeom prst="rect">
            <a:avLst/>
          </a:prstGeom>
          <a:solidFill>
            <a:srgbClr val="FF0000">
              <a:alpha val="22000"/>
            </a:srgbClr>
          </a:solidFill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5D5BA5-4801-2643-B6B1-972996933E9C}"/>
              </a:ext>
            </a:extLst>
          </p:cNvPr>
          <p:cNvSpPr/>
          <p:nvPr/>
        </p:nvSpPr>
        <p:spPr>
          <a:xfrm>
            <a:off x="4138047" y="4355185"/>
            <a:ext cx="3312606" cy="344189"/>
          </a:xfrm>
          <a:prstGeom prst="rect">
            <a:avLst/>
          </a:prstGeom>
          <a:solidFill>
            <a:schemeClr val="accent1">
              <a:lumMod val="20000"/>
              <a:lumOff val="80000"/>
              <a:alpha val="12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Leaky integrator parameters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A3CD51-6F21-4746-87C2-88697B0D03C8}"/>
              </a:ext>
            </a:extLst>
          </p:cNvPr>
          <p:cNvSpPr/>
          <p:nvPr/>
        </p:nvSpPr>
        <p:spPr>
          <a:xfrm>
            <a:off x="9669322" y="3664897"/>
            <a:ext cx="447801" cy="471577"/>
          </a:xfrm>
          <a:prstGeom prst="rect">
            <a:avLst/>
          </a:prstGeom>
          <a:solidFill>
            <a:schemeClr val="accent6">
              <a:lumMod val="60000"/>
              <a:lumOff val="40000"/>
              <a:alpha val="33000"/>
            </a:schemeClr>
          </a:solidFill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Line Callout 2 15">
            <a:extLst>
              <a:ext uri="{FF2B5EF4-FFF2-40B4-BE49-F238E27FC236}">
                <a16:creationId xmlns:a16="http://schemas.microsoft.com/office/drawing/2014/main" id="{0F0F00F6-631B-2744-984C-EAA96319CB25}"/>
              </a:ext>
            </a:extLst>
          </p:cNvPr>
          <p:cNvSpPr/>
          <p:nvPr/>
        </p:nvSpPr>
        <p:spPr>
          <a:xfrm>
            <a:off x="8248650" y="2264986"/>
            <a:ext cx="2240056" cy="412750"/>
          </a:xfrm>
          <a:prstGeom prst="borderCallout2">
            <a:avLst>
              <a:gd name="adj1" fmla="val 43732"/>
              <a:gd name="adj2" fmla="val -1048"/>
              <a:gd name="adj3" fmla="val 44262"/>
              <a:gd name="adj4" fmla="val -6536"/>
              <a:gd name="adj5" fmla="val 340696"/>
              <a:gd name="adj6" fmla="val -5718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Reservoir weights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19A551-5CAC-D445-A2FD-33A2F7218502}"/>
              </a:ext>
            </a:extLst>
          </p:cNvPr>
          <p:cNvSpPr/>
          <p:nvPr/>
        </p:nvSpPr>
        <p:spPr>
          <a:xfrm>
            <a:off x="8028264" y="3686045"/>
            <a:ext cx="381353" cy="471577"/>
          </a:xfrm>
          <a:prstGeom prst="rect">
            <a:avLst/>
          </a:prstGeom>
          <a:solidFill>
            <a:schemeClr val="accent6">
              <a:lumMod val="60000"/>
              <a:lumOff val="40000"/>
              <a:alpha val="35000"/>
            </a:schemeClr>
          </a:solidFill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01CC88-44C2-7842-ACEF-F3A5C4EDBD7D}"/>
              </a:ext>
            </a:extLst>
          </p:cNvPr>
          <p:cNvSpPr/>
          <p:nvPr/>
        </p:nvSpPr>
        <p:spPr>
          <a:xfrm>
            <a:off x="10108293" y="3659589"/>
            <a:ext cx="289766" cy="471577"/>
          </a:xfrm>
          <a:prstGeom prst="rect">
            <a:avLst/>
          </a:prstGeom>
          <a:solidFill>
            <a:srgbClr val="FF0000">
              <a:alpha val="16000"/>
            </a:srgbClr>
          </a:solidFill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Line Callout 1 18">
            <a:extLst>
              <a:ext uri="{FF2B5EF4-FFF2-40B4-BE49-F238E27FC236}">
                <a16:creationId xmlns:a16="http://schemas.microsoft.com/office/drawing/2014/main" id="{A2261EA7-9CAC-AF40-BE73-6F707891FAF7}"/>
              </a:ext>
            </a:extLst>
          </p:cNvPr>
          <p:cNvSpPr/>
          <p:nvPr/>
        </p:nvSpPr>
        <p:spPr>
          <a:xfrm>
            <a:off x="9532860" y="4315861"/>
            <a:ext cx="1440632" cy="365588"/>
          </a:xfrm>
          <a:prstGeom prst="borderCallout1">
            <a:avLst>
              <a:gd name="adj1" fmla="val 393"/>
              <a:gd name="adj2" fmla="val 47569"/>
              <a:gd name="adj3" fmla="val -55010"/>
              <a:gd name="adj4" fmla="val 47849"/>
            </a:avLst>
          </a:prstGeom>
          <a:solidFill>
            <a:srgbClr val="FF0000">
              <a:alpha val="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 signal</a:t>
            </a:r>
          </a:p>
        </p:txBody>
      </p:sp>
      <p:sp>
        <p:nvSpPr>
          <p:cNvPr id="20" name="Line Callout 1 19">
            <a:extLst>
              <a:ext uri="{FF2B5EF4-FFF2-40B4-BE49-F238E27FC236}">
                <a16:creationId xmlns:a16="http://schemas.microsoft.com/office/drawing/2014/main" id="{0BB1280E-FEB9-4E46-B439-AF07B041BF5B}"/>
              </a:ext>
            </a:extLst>
          </p:cNvPr>
          <p:cNvSpPr/>
          <p:nvPr/>
        </p:nvSpPr>
        <p:spPr>
          <a:xfrm>
            <a:off x="7684316" y="4341783"/>
            <a:ext cx="1646600" cy="365588"/>
          </a:xfrm>
          <a:prstGeom prst="borderCallout1">
            <a:avLst>
              <a:gd name="adj1" fmla="val 393"/>
              <a:gd name="adj2" fmla="val 56230"/>
              <a:gd name="adj3" fmla="val -50421"/>
              <a:gd name="adj4" fmla="val 56002"/>
            </a:avLst>
          </a:prstGeom>
          <a:solidFill>
            <a:srgbClr val="FF0000">
              <a:alpha val="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Reservoir state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BCF02DF-EB6B-2148-BAF1-8CA7C1813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269" y="4472516"/>
            <a:ext cx="171450" cy="15875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7B6C9AD-8E02-5D4D-ABFC-8A8543028056}"/>
              </a:ext>
            </a:extLst>
          </p:cNvPr>
          <p:cNvSpPr/>
          <p:nvPr/>
        </p:nvSpPr>
        <p:spPr>
          <a:xfrm>
            <a:off x="5769298" y="3688969"/>
            <a:ext cx="289766" cy="471577"/>
          </a:xfrm>
          <a:prstGeom prst="rect">
            <a:avLst/>
          </a:prstGeom>
          <a:solidFill>
            <a:srgbClr val="FF0000">
              <a:alpha val="22000"/>
            </a:srgbClr>
          </a:solidFill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31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E012-A6CC-F34F-A426-F3AB2686A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86EF4-A73E-8142-9634-70A5BDF85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709" y="1825625"/>
            <a:ext cx="5328361" cy="4351338"/>
          </a:xfrm>
        </p:spPr>
        <p:txBody>
          <a:bodyPr/>
          <a:lstStyle/>
          <a:p>
            <a:r>
              <a:rPr lang="en-US" dirty="0"/>
              <a:t>Benchmarks</a:t>
            </a:r>
          </a:p>
          <a:p>
            <a:pPr lvl="1"/>
            <a:r>
              <a:rPr lang="en-US" dirty="0"/>
              <a:t>Mackey-Glass</a:t>
            </a:r>
          </a:p>
          <a:p>
            <a:pPr lvl="1"/>
            <a:r>
              <a:rPr lang="en-US" dirty="0"/>
              <a:t>Lorenz</a:t>
            </a:r>
          </a:p>
          <a:p>
            <a:pPr lvl="1"/>
            <a:r>
              <a:rPr lang="en-US" dirty="0"/>
              <a:t>Cardiac action potential</a:t>
            </a:r>
          </a:p>
          <a:p>
            <a:pPr lvl="2"/>
            <a:r>
              <a:rPr lang="en-US" dirty="0"/>
              <a:t>Models of cardiac electrical dynamics</a:t>
            </a:r>
          </a:p>
          <a:p>
            <a:pPr lvl="3"/>
            <a:r>
              <a:rPr lang="en-US" dirty="0"/>
              <a:t>Fenton-Karma (</a:t>
            </a:r>
            <a:r>
              <a:rPr lang="en-US" u="sng" dirty="0"/>
              <a:t>random stimulus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Beeler-Reuter (</a:t>
            </a:r>
            <a:r>
              <a:rPr lang="en-US" u="sng" dirty="0"/>
              <a:t>random stimulus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Noble (</a:t>
            </a:r>
            <a:r>
              <a:rPr lang="en-US" u="sng" dirty="0"/>
              <a:t>chaotic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Experimental data</a:t>
            </a:r>
          </a:p>
          <a:p>
            <a:pPr lvl="1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7059C7-ECC6-324D-9D22-95545162542C}"/>
              </a:ext>
            </a:extLst>
          </p:cNvPr>
          <p:cNvSpPr txBox="1">
            <a:spLocks/>
          </p:cNvSpPr>
          <p:nvPr/>
        </p:nvSpPr>
        <p:spPr>
          <a:xfrm>
            <a:off x="6239931" y="1825625"/>
            <a:ext cx="57545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8D92E47-4DD2-1849-BDB8-145FB9206AFC}"/>
              </a:ext>
            </a:extLst>
          </p:cNvPr>
          <p:cNvSpPr txBox="1">
            <a:spLocks/>
          </p:cNvSpPr>
          <p:nvPr/>
        </p:nvSpPr>
        <p:spPr>
          <a:xfrm>
            <a:off x="6096000" y="1693157"/>
            <a:ext cx="53283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Evaluation metrics</a:t>
            </a:r>
          </a:p>
          <a:p>
            <a:pPr lvl="1"/>
            <a:r>
              <a:rPr lang="en-US" dirty="0"/>
              <a:t>Prediction accuracy </a:t>
            </a:r>
          </a:p>
          <a:p>
            <a:pPr lvl="2"/>
            <a:r>
              <a:rPr lang="en-US" dirty="0"/>
              <a:t>MSE, RMSE</a:t>
            </a:r>
          </a:p>
          <a:p>
            <a:pPr lvl="2"/>
            <a:r>
              <a:rPr lang="en-US" dirty="0"/>
              <a:t>APD</a:t>
            </a:r>
          </a:p>
          <a:p>
            <a:pPr lvl="1"/>
            <a:r>
              <a:rPr lang="en-US" dirty="0"/>
              <a:t>Computation time </a:t>
            </a:r>
            <a:br>
              <a:rPr lang="en-US" dirty="0"/>
            </a:br>
            <a:r>
              <a:rPr lang="en-US" dirty="0"/>
              <a:t>(computational efficiency)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Testing protocol</a:t>
            </a:r>
          </a:p>
          <a:p>
            <a:pPr lvl="1"/>
            <a:r>
              <a:rPr lang="en-US" dirty="0"/>
              <a:t>Fixed number of neurons</a:t>
            </a:r>
          </a:p>
          <a:p>
            <a:pPr lvl="1"/>
            <a:r>
              <a:rPr lang="en-US" dirty="0"/>
              <a:t>Tuned hyperparameters </a:t>
            </a:r>
          </a:p>
          <a:p>
            <a:pPr lvl="2"/>
            <a:r>
              <a:rPr lang="en-US" dirty="0"/>
              <a:t>Grid search, particle swarm, and SQP </a:t>
            </a:r>
          </a:p>
          <a:p>
            <a:pPr lvl="1"/>
            <a:r>
              <a:rPr lang="en-US" dirty="0"/>
              <a:t>Averaging over multiple runs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87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E012-A6CC-F34F-A426-F3AB2686A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Benchmark: Mackey-Glass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F86EF4-A73E-8142-9634-70A5BDF85D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1263" y="1564897"/>
                <a:ext cx="10515600" cy="4351338"/>
              </a:xfrm>
            </p:spPr>
            <p:txBody>
              <a:bodyPr/>
              <a:lstStyle/>
              <a:p>
                <a:r>
                  <a:rPr lang="en-US" sz="2400" dirty="0"/>
                  <a:t>Mackey-Glass delay differential equation</a:t>
                </a:r>
              </a:p>
              <a:p>
                <a:pPr lvl="1"/>
                <a:r>
                  <a:rPr lang="en-US" sz="2000" dirty="0"/>
                  <a:t> </a:t>
                </a:r>
              </a:p>
              <a:p>
                <a:pPr marL="457200" lvl="1" indent="0">
                  <a:buNone/>
                </a:pPr>
                <a:endParaRPr lang="en-US" sz="2000" dirty="0"/>
              </a:p>
              <a:p>
                <a:pPr lvl="1"/>
                <a:r>
                  <a:rPr lang="en-US" sz="2000" dirty="0"/>
                  <a:t>Chaotic behavior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=17,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=0.2,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=0.1,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=10</m:t>
                    </m:r>
                  </m:oMath>
                </a14:m>
                <a:endParaRPr lang="en-US" sz="2000" dirty="0"/>
              </a:p>
              <a:p>
                <a:pPr lvl="1"/>
                <a:endParaRPr lang="en-US" sz="20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F86EF4-A73E-8142-9634-70A5BDF85D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263" y="1564897"/>
                <a:ext cx="10515600" cy="4351338"/>
              </a:xfrm>
              <a:blipFill>
                <a:blip r:embed="rId3"/>
                <a:stretch>
                  <a:fillRect l="-844" t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8EDC180-AB0C-4B4B-8FB0-A2E2E8BE2C3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559" y="1853999"/>
            <a:ext cx="2413000" cy="711200"/>
          </a:xfrm>
          <a:prstGeom prst="rect">
            <a:avLst/>
          </a:prstGeom>
        </p:spPr>
      </p:pic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362A0DE5-BEFD-D242-A067-90965504785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1290424"/>
            <a:ext cx="6199925" cy="20400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A711F8-C1DC-B14F-911F-0C5E5828E1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184" r="8149"/>
          <a:stretch/>
        </p:blipFill>
        <p:spPr>
          <a:xfrm>
            <a:off x="191911" y="3330222"/>
            <a:ext cx="8647290" cy="35277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5C8CA0-EC66-C649-B1CC-6622B842EB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9201" y="3784191"/>
            <a:ext cx="3284848" cy="2619840"/>
          </a:xfrm>
          <a:prstGeom prst="rect">
            <a:avLst/>
          </a:prstGeom>
        </p:spPr>
      </p:pic>
      <p:sp>
        <p:nvSpPr>
          <p:cNvPr id="23" name="Line Callout 2 22">
            <a:extLst>
              <a:ext uri="{FF2B5EF4-FFF2-40B4-BE49-F238E27FC236}">
                <a16:creationId xmlns:a16="http://schemas.microsoft.com/office/drawing/2014/main" id="{12D04782-368F-ED42-ACDA-E3A1D6C9414A}"/>
              </a:ext>
            </a:extLst>
          </p:cNvPr>
          <p:cNvSpPr/>
          <p:nvPr/>
        </p:nvSpPr>
        <p:spPr>
          <a:xfrm>
            <a:off x="2067782" y="3139395"/>
            <a:ext cx="1403777" cy="579209"/>
          </a:xfrm>
          <a:prstGeom prst="borderCallout2">
            <a:avLst>
              <a:gd name="adj1" fmla="val 58462"/>
              <a:gd name="adj2" fmla="val -77"/>
              <a:gd name="adj3" fmla="val 58170"/>
              <a:gd name="adj4" fmla="val -13038"/>
              <a:gd name="adj5" fmla="val 115546"/>
              <a:gd name="adj6" fmla="val -28843"/>
            </a:avLst>
          </a:prstGeom>
          <a:ln w="19050">
            <a:solidFill>
              <a:srgbClr val="082FF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>
                <a:solidFill>
                  <a:srgbClr val="082F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ESN</a:t>
            </a:r>
          </a:p>
          <a:p>
            <a:r>
              <a:rPr lang="en-US" sz="1200" dirty="0">
                <a:solidFill>
                  <a:srgbClr val="082F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LSTM (one-step)</a:t>
            </a:r>
          </a:p>
          <a:p>
            <a:r>
              <a:rPr lang="en-US" sz="1200" dirty="0">
                <a:solidFill>
                  <a:srgbClr val="082F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 (one-step)</a:t>
            </a:r>
          </a:p>
        </p:txBody>
      </p:sp>
    </p:spTree>
    <p:extLst>
      <p:ext uri="{BB962C8B-B14F-4D97-AF65-F5344CB8AC3E}">
        <p14:creationId xmlns:p14="http://schemas.microsoft.com/office/powerpoint/2010/main" val="400316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E012-A6CC-F34F-A426-F3AB2686A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Benchmark: Mackey-Glass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86EF4-A73E-8142-9634-70A5BDF85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263" y="1564897"/>
            <a:ext cx="10515600" cy="4351338"/>
          </a:xfrm>
        </p:spPr>
        <p:txBody>
          <a:bodyPr/>
          <a:lstStyle/>
          <a:p>
            <a:r>
              <a:rPr lang="en-US" sz="2400" dirty="0"/>
              <a:t>Mackey-Glass delay differential equation </a:t>
            </a:r>
          </a:p>
          <a:p>
            <a:pPr lvl="1"/>
            <a:r>
              <a:rPr lang="en-US" sz="2000" dirty="0"/>
              <a:t>Poor results of gated RNNs are not a result of bias in the model</a:t>
            </a:r>
          </a:p>
          <a:p>
            <a:pPr lvl="1"/>
            <a:r>
              <a:rPr lang="en-US" sz="2000" dirty="0"/>
              <a:t>Increasing network complexity</a:t>
            </a:r>
          </a:p>
          <a:p>
            <a:pPr lvl="1"/>
            <a:endParaRPr lang="en-US" sz="2000" dirty="0"/>
          </a:p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656024-1013-A846-8805-54E6FD4D7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639" y="2952769"/>
            <a:ext cx="3941627" cy="33497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E4A1C9-C95B-AD4C-A17C-2C87B8828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613" y="2927009"/>
            <a:ext cx="4889387" cy="33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04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E012-A6CC-F34F-A426-F3AB2686A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Benchmark: Lorenz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F86EF4-A73E-8142-9634-70A5BDF85D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2355" y="1248656"/>
                <a:ext cx="11187289" cy="4360687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Lorenz system</a:t>
                </a:r>
              </a:p>
              <a:p>
                <a:pPr lvl="1"/>
                <a:r>
                  <a:rPr lang="en-US" sz="2000" dirty="0"/>
                  <a:t>Simplified model for atmospheric convection</a:t>
                </a:r>
              </a:p>
              <a:p>
                <a:pPr lvl="1"/>
                <a:r>
                  <a:rPr lang="en-US" sz="2000" dirty="0"/>
                  <a:t>Chaotic dynamical system; close initial conditions lead to very different trajectories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=28,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=8/3</m:t>
                    </m:r>
                  </m:oMath>
                </a14:m>
                <a:endParaRPr lang="en-US" sz="1800" dirty="0"/>
              </a:p>
              <a:p>
                <a:pPr lvl="1"/>
                <a:r>
                  <a:rPr lang="en-US" sz="2000" dirty="0"/>
                  <a:t>Gated RNNs are unsuccessful.</a:t>
                </a:r>
              </a:p>
              <a:p>
                <a:pPr lvl="1"/>
                <a:r>
                  <a:rPr lang="en-US" sz="2000" dirty="0"/>
                  <a:t>Successful prediction using ESN (Forecasting horizon = 500 steps)</a:t>
                </a:r>
              </a:p>
              <a:p>
                <a:pPr lvl="1"/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F86EF4-A73E-8142-9634-70A5BDF85D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2355" y="1248656"/>
                <a:ext cx="11187289" cy="4360687"/>
              </a:xfrm>
              <a:blipFill>
                <a:blip r:embed="rId3"/>
                <a:stretch>
                  <a:fillRect l="-680" t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32572DA-7F95-1E45-90CB-79D5D6BCF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4866" y="594606"/>
            <a:ext cx="2552700" cy="1308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C5F10C-0C3F-0147-897A-75DD65D82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595" y="3346471"/>
            <a:ext cx="11187289" cy="346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58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E012-A6CC-F34F-A426-F3AB2686A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Cardiac Action Potential</a:t>
            </a:r>
            <a:br>
              <a:rPr lang="en-US" dirty="0"/>
            </a:br>
            <a:r>
              <a:rPr lang="en-US" dirty="0"/>
              <a:t>Fenton-Karma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86EF4-A73E-8142-9634-70A5BDF85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dirty="0"/>
              <a:t>3 variable model</a:t>
            </a:r>
          </a:p>
          <a:p>
            <a:pPr lvl="1"/>
            <a:r>
              <a:rPr lang="en-US" dirty="0"/>
              <a:t>Gated RNNs and ESN are not successful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Physics-informed approach; hybrid ESN</a:t>
            </a:r>
          </a:p>
          <a:p>
            <a:pPr lvl="1"/>
            <a:endParaRPr lang="en-US" dirty="0"/>
          </a:p>
        </p:txBody>
      </p:sp>
      <p:pic>
        <p:nvPicPr>
          <p:cNvPr id="6" name="Picture 5" descr="Diagram, histogram&#10;&#10;Description automatically generated">
            <a:extLst>
              <a:ext uri="{FF2B5EF4-FFF2-40B4-BE49-F238E27FC236}">
                <a16:creationId xmlns:a16="http://schemas.microsoft.com/office/drawing/2014/main" id="{9D65BE9F-4771-164A-8AD6-7F537E2D2C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263" t="35581" r="6875" b="5891"/>
          <a:stretch/>
        </p:blipFill>
        <p:spPr>
          <a:xfrm>
            <a:off x="1818774" y="2671513"/>
            <a:ext cx="8987590" cy="324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46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500DB-C5E4-684C-AF89-6A2A24105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Cardiac Action Potential</a:t>
            </a:r>
            <a:br>
              <a:rPr lang="en-US" dirty="0"/>
            </a:br>
            <a:r>
              <a:rPr lang="en-US" sz="3600" dirty="0"/>
              <a:t>Hybrid ESN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E2A54-DF1C-AA4E-8156-C4BC9ECD6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62" y="1825625"/>
            <a:ext cx="10515600" cy="4351338"/>
          </a:xfrm>
        </p:spPr>
        <p:txBody>
          <a:bodyPr/>
          <a:lstStyle/>
          <a:p>
            <a:r>
              <a:rPr lang="en-US" sz="2400" dirty="0"/>
              <a:t>Modeling the cardiac cell membrane voltage</a:t>
            </a:r>
          </a:p>
          <a:p>
            <a:r>
              <a:rPr lang="en-US" sz="2400" dirty="0"/>
              <a:t>Pacing protocol</a:t>
            </a:r>
          </a:p>
          <a:p>
            <a:pPr lvl="1"/>
            <a:r>
              <a:rPr lang="en-US" sz="1800" dirty="0"/>
              <a:t>PCL=380 </a:t>
            </a:r>
            <a:r>
              <a:rPr lang="en-US" sz="1800" dirty="0" err="1"/>
              <a:t>ms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Perturbation std = 20 </a:t>
            </a:r>
            <a:r>
              <a:rPr lang="en-US" sz="1800" dirty="0" err="1"/>
              <a:t>ms</a:t>
            </a:r>
            <a:r>
              <a:rPr lang="en-US" sz="1800" dirty="0"/>
              <a:t> </a:t>
            </a:r>
          </a:p>
          <a:p>
            <a:pPr lvl="1"/>
            <a:endParaRPr lang="en-US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FD82E7DA-F005-5740-92D3-A6B9FBBAB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702" y="2359211"/>
            <a:ext cx="2046605" cy="949960"/>
          </a:xfrm>
          <a:prstGeom prst="rect">
            <a:avLst/>
          </a:prstGeom>
          <a:ln>
            <a:solidFill>
              <a:schemeClr val="dk1"/>
            </a:solidFill>
          </a:ln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3DC76902-B07E-FB4B-95A8-919218E6C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096" y="2359211"/>
            <a:ext cx="2046605" cy="949960"/>
          </a:xfrm>
          <a:prstGeom prst="rect">
            <a:avLst/>
          </a:prstGeom>
          <a:noFill/>
          <a:ln>
            <a:solidFill>
              <a:schemeClr val="dk1"/>
            </a:solidFill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4F412EF-F581-534D-BAD4-9D0AB6F17025}"/>
              </a:ext>
            </a:extLst>
          </p:cNvPr>
          <p:cNvCxnSpPr>
            <a:cxnSpLocks/>
          </p:cNvCxnSpPr>
          <p:nvPr/>
        </p:nvCxnSpPr>
        <p:spPr>
          <a:xfrm flipV="1">
            <a:off x="5958038" y="2716210"/>
            <a:ext cx="0" cy="265073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53A7997-C81C-FF4B-B127-A8FFC1A57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9A35-C9E5-2A41-8849-587CE4E780CC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 descr="Chart&#10;&#10;Description automatically generated with low confidence">
            <a:extLst>
              <a:ext uri="{FF2B5EF4-FFF2-40B4-BE49-F238E27FC236}">
                <a16:creationId xmlns:a16="http://schemas.microsoft.com/office/drawing/2014/main" id="{6C537F2F-C46E-A94C-AC38-C2F4344FBD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37" r="9074" b="386"/>
          <a:stretch/>
        </p:blipFill>
        <p:spPr>
          <a:xfrm>
            <a:off x="1252538" y="3338861"/>
            <a:ext cx="9922925" cy="2147540"/>
          </a:xfrm>
          <a:prstGeom prst="rect">
            <a:avLst/>
          </a:prstGeom>
        </p:spPr>
      </p:pic>
      <p:pic>
        <p:nvPicPr>
          <p:cNvPr id="11" name="Picture 1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C6E6E6E-2DC3-B445-BA7E-FEB7E2BB22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679" t="7537" r="9142" b="16474"/>
          <a:stretch/>
        </p:blipFill>
        <p:spPr>
          <a:xfrm>
            <a:off x="3552317" y="5542787"/>
            <a:ext cx="6429883" cy="12359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22B792C-3CEE-D14E-93F3-378485FC2018}"/>
              </a:ext>
            </a:extLst>
          </p:cNvPr>
          <p:cNvSpPr/>
          <p:nvPr/>
        </p:nvSpPr>
        <p:spPr>
          <a:xfrm>
            <a:off x="5308188" y="3496776"/>
            <a:ext cx="1406305" cy="1529086"/>
          </a:xfrm>
          <a:prstGeom prst="rect">
            <a:avLst/>
          </a:prstGeom>
          <a:solidFill>
            <a:srgbClr val="FFFF00">
              <a:alpha val="2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30F5C2-676D-AC47-A0F7-BF5F1B06A47D}"/>
              </a:ext>
            </a:extLst>
          </p:cNvPr>
          <p:cNvCxnSpPr>
            <a:cxnSpLocks/>
          </p:cNvCxnSpPr>
          <p:nvPr/>
        </p:nvCxnSpPr>
        <p:spPr>
          <a:xfrm>
            <a:off x="6714493" y="5025862"/>
            <a:ext cx="3267707" cy="510553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353A3FA-15FE-2F41-A967-24316192ADEA}"/>
              </a:ext>
            </a:extLst>
          </p:cNvPr>
          <p:cNvCxnSpPr>
            <a:cxnSpLocks/>
          </p:cNvCxnSpPr>
          <p:nvPr/>
        </p:nvCxnSpPr>
        <p:spPr>
          <a:xfrm flipV="1">
            <a:off x="3549131" y="5025862"/>
            <a:ext cx="1759057" cy="51055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08CC446-0FCC-BA49-8851-7BA1E35785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3130" y="5124962"/>
            <a:ext cx="10153931" cy="172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1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500DB-C5E4-684C-AF89-6A2A24105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Cardiac Action Potential</a:t>
            </a:r>
            <a:br>
              <a:rPr lang="en-US" dirty="0"/>
            </a:br>
            <a:r>
              <a:rPr lang="en-US" sz="3600" dirty="0"/>
              <a:t>Hybrid ESN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E2A54-DF1C-AA4E-8156-C4BC9ECD6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146" y="1813593"/>
            <a:ext cx="10515600" cy="4351338"/>
          </a:xfrm>
        </p:spPr>
        <p:txBody>
          <a:bodyPr/>
          <a:lstStyle/>
          <a:p>
            <a:r>
              <a:rPr lang="en-US" sz="2400" dirty="0"/>
              <a:t>Prediction of action potentials in the presence of alternans</a:t>
            </a:r>
          </a:p>
          <a:p>
            <a:r>
              <a:rPr lang="en-US" sz="2400" dirty="0"/>
              <a:t>Pacing protocol</a:t>
            </a:r>
          </a:p>
          <a:p>
            <a:pPr lvl="1"/>
            <a:r>
              <a:rPr lang="en-US" sz="1800" dirty="0"/>
              <a:t>PCL=320 </a:t>
            </a:r>
            <a:r>
              <a:rPr lang="en-US" sz="1800" dirty="0" err="1"/>
              <a:t>ms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Perturbation std = 10 </a:t>
            </a:r>
            <a:r>
              <a:rPr lang="en-US" sz="1800" dirty="0" err="1"/>
              <a:t>ms</a:t>
            </a:r>
            <a:r>
              <a:rPr lang="en-US" sz="1800" dirty="0"/>
              <a:t> 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A382B-4AAB-FF4B-91C7-D3570FE5EA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83" t="3287" r="6875" b="49505"/>
          <a:stretch/>
        </p:blipFill>
        <p:spPr>
          <a:xfrm>
            <a:off x="2718547" y="3397431"/>
            <a:ext cx="6754906" cy="17325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103792B-3486-9345-9494-7F90FEAE2618}"/>
              </a:ext>
            </a:extLst>
          </p:cNvPr>
          <p:cNvCxnSpPr>
            <a:cxnSpLocks/>
          </p:cNvCxnSpPr>
          <p:nvPr/>
        </p:nvCxnSpPr>
        <p:spPr>
          <a:xfrm flipV="1">
            <a:off x="6274043" y="3307722"/>
            <a:ext cx="0" cy="167227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95EC36CB-4C29-1D4B-B382-0153CD2B0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605" y="2335826"/>
            <a:ext cx="2046605" cy="949960"/>
          </a:xfrm>
          <a:prstGeom prst="rect">
            <a:avLst/>
          </a:prstGeom>
          <a:ln>
            <a:solidFill>
              <a:schemeClr val="dk1"/>
            </a:solidFill>
          </a:ln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99FC2FA-5F8B-194B-BA9E-81FC3F48C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0446" y="2335826"/>
            <a:ext cx="2046605" cy="949960"/>
          </a:xfrm>
          <a:prstGeom prst="rect">
            <a:avLst/>
          </a:prstGeom>
          <a:noFill/>
          <a:ln>
            <a:solidFill>
              <a:schemeClr val="dk1"/>
            </a:solidFill>
          </a:ln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5B44A24-5AFD-9742-9DC8-FC185003B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9A35-C9E5-2A41-8849-587CE4E780CC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E6CF507-B552-2141-9E3F-197A1D208A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54" t="7873" r="9134" b="14602"/>
          <a:stretch/>
        </p:blipFill>
        <p:spPr>
          <a:xfrm>
            <a:off x="3731233" y="5460157"/>
            <a:ext cx="5085619" cy="1176903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8BBCBF6-836B-5441-B652-95E73702F053}"/>
              </a:ext>
            </a:extLst>
          </p:cNvPr>
          <p:cNvSpPr/>
          <p:nvPr/>
        </p:nvSpPr>
        <p:spPr>
          <a:xfrm>
            <a:off x="5564627" y="3543299"/>
            <a:ext cx="1481263" cy="1301767"/>
          </a:xfrm>
          <a:prstGeom prst="rect">
            <a:avLst/>
          </a:prstGeom>
          <a:solidFill>
            <a:srgbClr val="FFFF00">
              <a:alpha val="2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6178547-60EE-254B-B1CC-26EFDA5F9289}"/>
              </a:ext>
            </a:extLst>
          </p:cNvPr>
          <p:cNvCxnSpPr>
            <a:cxnSpLocks/>
          </p:cNvCxnSpPr>
          <p:nvPr/>
        </p:nvCxnSpPr>
        <p:spPr>
          <a:xfrm>
            <a:off x="7045890" y="4845067"/>
            <a:ext cx="1770962" cy="61509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09D198-7F49-0248-BE93-3B1BF0CECFB2}"/>
              </a:ext>
            </a:extLst>
          </p:cNvPr>
          <p:cNvCxnSpPr>
            <a:cxnSpLocks/>
          </p:cNvCxnSpPr>
          <p:nvPr/>
        </p:nvCxnSpPr>
        <p:spPr>
          <a:xfrm flipV="1">
            <a:off x="3724550" y="4845069"/>
            <a:ext cx="1840077" cy="61508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 descr="Timeline&#10;&#10;Description automatically generated">
            <a:extLst>
              <a:ext uri="{FF2B5EF4-FFF2-40B4-BE49-F238E27FC236}">
                <a16:creationId xmlns:a16="http://schemas.microsoft.com/office/drawing/2014/main" id="{C4366B5A-C27A-C549-985F-2AEC5781560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276" t="50000" r="8717" b="2862"/>
          <a:stretch/>
        </p:blipFill>
        <p:spPr>
          <a:xfrm>
            <a:off x="2806519" y="5116516"/>
            <a:ext cx="6385607" cy="138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E012-A6CC-F34F-A426-F3AB2686A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86EF4-A73E-8142-9634-70A5BDF85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304"/>
            <a:ext cx="10515600" cy="396032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Comparative study</a:t>
            </a:r>
          </a:p>
          <a:p>
            <a:r>
              <a:rPr lang="en-US" dirty="0"/>
              <a:t>Deep learning approaches for modeling cardiac action potential</a:t>
            </a:r>
          </a:p>
          <a:p>
            <a:pPr lvl="1"/>
            <a:r>
              <a:rPr lang="en-US" dirty="0"/>
              <a:t>Gated recurrent neural networks</a:t>
            </a:r>
          </a:p>
          <a:p>
            <a:pPr lvl="1"/>
            <a:r>
              <a:rPr lang="en-US" dirty="0"/>
              <a:t>Reservoir computing</a:t>
            </a:r>
          </a:p>
          <a:p>
            <a:r>
              <a:rPr lang="en-US" dirty="0"/>
              <a:t>Cardiac electrophysiological signaling as a complex nonlinear dynamical system</a:t>
            </a:r>
          </a:p>
          <a:p>
            <a:r>
              <a:rPr lang="en-US" dirty="0"/>
              <a:t>Time series forecasting </a:t>
            </a:r>
          </a:p>
          <a:p>
            <a:pPr lvl="1"/>
            <a:r>
              <a:rPr lang="en-US" dirty="0"/>
              <a:t>Financial and market forecasting, weather forecasting, medical diagnosis, computer systems, brain-computer interface, social networks</a:t>
            </a:r>
          </a:p>
          <a:p>
            <a:pPr lvl="1"/>
            <a:r>
              <a:rPr lang="en-US" dirty="0"/>
              <a:t>Cardiac action potential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E38BDC21-573E-BB41-9A06-BD9E1C4E19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87" t="4902" r="8577" b="50000"/>
          <a:stretch/>
        </p:blipFill>
        <p:spPr>
          <a:xfrm>
            <a:off x="5110656" y="4933366"/>
            <a:ext cx="6145925" cy="894042"/>
          </a:xfrm>
          <a:prstGeom prst="rect">
            <a:avLst/>
          </a:prstGeom>
        </p:spPr>
      </p:pic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A511A7E5-E09B-7149-9BFF-7F860E4734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44" t="50000" r="8319"/>
          <a:stretch/>
        </p:blipFill>
        <p:spPr>
          <a:xfrm>
            <a:off x="5079124" y="5779914"/>
            <a:ext cx="6684580" cy="107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4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E012-A6CC-F34F-A426-F3AB2686A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Computational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86EF4-A73E-8142-9634-70A5BDF85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Computation time</a:t>
            </a:r>
          </a:p>
          <a:p>
            <a:pPr lvl="1"/>
            <a:r>
              <a:rPr lang="en-US" sz="2000" dirty="0"/>
              <a:t>ESN &lt; Hybrid-ESN </a:t>
            </a:r>
            <a:r>
              <a:rPr lang="en-US" sz="2000" b="1" dirty="0">
                <a:solidFill>
                  <a:srgbClr val="FF0000"/>
                </a:solidFill>
              </a:rPr>
              <a:t>&lt;&lt; </a:t>
            </a:r>
            <a:r>
              <a:rPr lang="en-US" sz="2000" dirty="0"/>
              <a:t>GRU &lt; LSTM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9FF21A-CF71-A342-9D62-D09BC9691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266" y="3160211"/>
            <a:ext cx="4426347" cy="3151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CC0241-7548-0F44-8387-DCFA0DFB4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829" y="3160211"/>
            <a:ext cx="4426347" cy="315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20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E012-A6CC-F34F-A426-F3AB2686A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Cardiac Action Potential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86EF4-A73E-8142-9634-70A5BDF85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Beeler-Reuter</a:t>
            </a:r>
          </a:p>
          <a:p>
            <a:pPr lvl="1"/>
            <a:r>
              <a:rPr lang="en-US" dirty="0"/>
              <a:t>Gated RNNs </a:t>
            </a:r>
            <a:r>
              <a:rPr lang="en-US" dirty="0">
                <a:solidFill>
                  <a:srgbClr val="FF0000"/>
                </a:solidFill>
              </a:rPr>
              <a:t>✕</a:t>
            </a:r>
          </a:p>
          <a:p>
            <a:pPr lvl="1"/>
            <a:r>
              <a:rPr lang="en-US" dirty="0"/>
              <a:t>Regular ESN </a:t>
            </a:r>
            <a:r>
              <a:rPr lang="en-US" dirty="0">
                <a:solidFill>
                  <a:srgbClr val="FF0000"/>
                </a:solidFill>
              </a:rPr>
              <a:t>✕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Noble</a:t>
            </a:r>
          </a:p>
          <a:p>
            <a:pPr lvl="1"/>
            <a:r>
              <a:rPr lang="en-US" dirty="0"/>
              <a:t>Chaotic behavior</a:t>
            </a:r>
          </a:p>
          <a:p>
            <a:pPr lvl="1"/>
            <a:r>
              <a:rPr lang="en-US" dirty="0"/>
              <a:t>Driven by Lorenz</a:t>
            </a:r>
          </a:p>
          <a:p>
            <a:pPr lvl="1"/>
            <a:r>
              <a:rPr lang="en-US" dirty="0"/>
              <a:t>Gated RNNs </a:t>
            </a:r>
            <a:r>
              <a:rPr lang="en-US" dirty="0">
                <a:solidFill>
                  <a:srgbClr val="FF0000"/>
                </a:solidFill>
              </a:rPr>
              <a:t>✕</a:t>
            </a:r>
          </a:p>
          <a:p>
            <a:pPr lvl="1"/>
            <a:r>
              <a:rPr lang="en-US" dirty="0"/>
              <a:t>Regular ESN </a:t>
            </a:r>
            <a:r>
              <a:rPr lang="en-US" dirty="0">
                <a:solidFill>
                  <a:srgbClr val="FF0000"/>
                </a:solidFill>
              </a:rPr>
              <a:t>✕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E0C31BA-EFDB-D245-9ED5-9DB366C7FD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83" t="36339" r="6875" b="5175"/>
          <a:stretch/>
        </p:blipFill>
        <p:spPr>
          <a:xfrm>
            <a:off x="4760495" y="1343904"/>
            <a:ext cx="6677525" cy="2595967"/>
          </a:xfrm>
          <a:prstGeom prst="rect">
            <a:avLst/>
          </a:prstGeom>
        </p:spPr>
      </p:pic>
      <p:pic>
        <p:nvPicPr>
          <p:cNvPr id="9" name="Picture 8" descr="A picture containing timeline&#10;&#10;Description automatically generated">
            <a:extLst>
              <a:ext uri="{FF2B5EF4-FFF2-40B4-BE49-F238E27FC236}">
                <a16:creationId xmlns:a16="http://schemas.microsoft.com/office/drawing/2014/main" id="{61B989AD-2D0F-FB43-940B-27729D7BD7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83" t="36945" r="8125" b="4128"/>
          <a:stretch/>
        </p:blipFill>
        <p:spPr>
          <a:xfrm>
            <a:off x="4760495" y="4263835"/>
            <a:ext cx="6677529" cy="232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43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E012-A6CC-F34F-A426-F3AB2686A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Cardiac Action Potential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86EF4-A73E-8142-9634-70A5BDF85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56642"/>
          </a:xfrm>
        </p:spPr>
        <p:txBody>
          <a:bodyPr>
            <a:normAutofit/>
          </a:bodyPr>
          <a:lstStyle/>
          <a:p>
            <a:r>
              <a:rPr lang="en-US" sz="2600" dirty="0"/>
              <a:t>Beeler-Reuter</a:t>
            </a:r>
          </a:p>
          <a:p>
            <a:pPr lvl="1"/>
            <a:r>
              <a:rPr lang="en-US" sz="2200" dirty="0"/>
              <a:t>Gated RNNs </a:t>
            </a:r>
            <a:r>
              <a:rPr lang="en-US" sz="2200" dirty="0">
                <a:solidFill>
                  <a:srgbClr val="FF0000"/>
                </a:solidFill>
              </a:rPr>
              <a:t>✕</a:t>
            </a:r>
          </a:p>
          <a:p>
            <a:pPr lvl="1"/>
            <a:r>
              <a:rPr lang="en-US" sz="2200" dirty="0"/>
              <a:t>Regular ESN </a:t>
            </a:r>
            <a:r>
              <a:rPr lang="en-US" sz="2200" dirty="0">
                <a:solidFill>
                  <a:srgbClr val="FF0000"/>
                </a:solidFill>
              </a:rPr>
              <a:t>✕</a:t>
            </a:r>
            <a:endParaRPr lang="en-US" sz="2200" dirty="0"/>
          </a:p>
          <a:p>
            <a:pPr lvl="1"/>
            <a:r>
              <a:rPr lang="en-US" sz="2200" dirty="0"/>
              <a:t>Hybrid ESN </a:t>
            </a:r>
            <a:r>
              <a:rPr lang="en-US" sz="2200" b="1" dirty="0">
                <a:solidFill>
                  <a:srgbClr val="00B050"/>
                </a:solidFill>
              </a:rPr>
              <a:t>✓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r>
              <a:rPr lang="en-US" sz="2600" dirty="0"/>
              <a:t>Noble</a:t>
            </a:r>
          </a:p>
          <a:p>
            <a:pPr lvl="1"/>
            <a:r>
              <a:rPr lang="en-US" sz="2200" dirty="0"/>
              <a:t>Gated RNNs </a:t>
            </a:r>
            <a:r>
              <a:rPr lang="en-US" sz="2200" dirty="0">
                <a:solidFill>
                  <a:srgbClr val="FF0000"/>
                </a:solidFill>
              </a:rPr>
              <a:t>✕</a:t>
            </a:r>
          </a:p>
          <a:p>
            <a:pPr lvl="1"/>
            <a:r>
              <a:rPr lang="en-US" sz="2200" dirty="0"/>
              <a:t>Regular ESN </a:t>
            </a:r>
            <a:r>
              <a:rPr lang="en-US" sz="2200" dirty="0">
                <a:solidFill>
                  <a:srgbClr val="FF0000"/>
                </a:solidFill>
              </a:rPr>
              <a:t>✕</a:t>
            </a:r>
            <a:endParaRPr lang="en-US" sz="2200" dirty="0"/>
          </a:p>
          <a:p>
            <a:pPr lvl="1"/>
            <a:r>
              <a:rPr lang="en-US" sz="2200" dirty="0"/>
              <a:t>Hybrid ESN </a:t>
            </a:r>
            <a:r>
              <a:rPr lang="en-US" sz="2200" b="1" dirty="0">
                <a:solidFill>
                  <a:srgbClr val="00B050"/>
                </a:solidFill>
              </a:rPr>
              <a:t>✓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8" name="Picture 7" descr="A picture containing text, writing implement, pencil, stationary&#10;&#10;Description automatically generated">
            <a:extLst>
              <a:ext uri="{FF2B5EF4-FFF2-40B4-BE49-F238E27FC236}">
                <a16:creationId xmlns:a16="http://schemas.microsoft.com/office/drawing/2014/main" id="{F4AB1229-227D-8D41-A023-B96E369F96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67" t="3635" r="8914"/>
          <a:stretch/>
        </p:blipFill>
        <p:spPr>
          <a:xfrm>
            <a:off x="3680149" y="1789528"/>
            <a:ext cx="8082337" cy="1880101"/>
          </a:xfrm>
          <a:prstGeom prst="rect">
            <a:avLst/>
          </a:prstGeom>
        </p:spPr>
      </p:pic>
      <p:pic>
        <p:nvPicPr>
          <p:cNvPr id="16" name="Picture 15" descr="Chart&#10;&#10;Description automatically generated with medium confidence">
            <a:extLst>
              <a:ext uri="{FF2B5EF4-FFF2-40B4-BE49-F238E27FC236}">
                <a16:creationId xmlns:a16="http://schemas.microsoft.com/office/drawing/2014/main" id="{C0B4E9A6-27D3-C546-A536-4CF7C03495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6" t="5601" r="8889"/>
          <a:stretch/>
        </p:blipFill>
        <p:spPr>
          <a:xfrm>
            <a:off x="2765707" y="3793871"/>
            <a:ext cx="9071698" cy="1700996"/>
          </a:xfrm>
          <a:prstGeom prst="rect">
            <a:avLst/>
          </a:prstGeom>
        </p:spPr>
      </p:pic>
      <p:pic>
        <p:nvPicPr>
          <p:cNvPr id="18" name="Picture 17" descr="Graphical user interface&#10;&#10;Description automatically generated">
            <a:extLst>
              <a:ext uri="{FF2B5EF4-FFF2-40B4-BE49-F238E27FC236}">
                <a16:creationId xmlns:a16="http://schemas.microsoft.com/office/drawing/2014/main" id="{796049EC-EDC5-9147-BF74-37EA09AD4C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042" t="5215" r="31041" b="5215"/>
          <a:stretch/>
        </p:blipFill>
        <p:spPr>
          <a:xfrm>
            <a:off x="8449734" y="4360334"/>
            <a:ext cx="3428999" cy="16783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753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E012-A6CC-F34F-A426-F3AB2686A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 and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86EF4-A73E-8142-9634-70A5BDF85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dirty="0"/>
              <a:t>Comparative study of </a:t>
            </a:r>
            <a:r>
              <a:rPr lang="en-US" dirty="0">
                <a:solidFill>
                  <a:srgbClr val="FF0000"/>
                </a:solidFill>
              </a:rPr>
              <a:t>deep learning</a:t>
            </a:r>
            <a:r>
              <a:rPr lang="en-US" dirty="0"/>
              <a:t> techniques for modeling </a:t>
            </a:r>
            <a:r>
              <a:rPr lang="en-US" dirty="0">
                <a:solidFill>
                  <a:srgbClr val="FF0000"/>
                </a:solidFill>
              </a:rPr>
              <a:t>nonlinear time series</a:t>
            </a:r>
            <a:r>
              <a:rPr lang="en-US" dirty="0"/>
              <a:t>; particularly, </a:t>
            </a:r>
            <a:r>
              <a:rPr lang="en-US" dirty="0">
                <a:solidFill>
                  <a:srgbClr val="FF0000"/>
                </a:solidFill>
              </a:rPr>
              <a:t>cardiac action potentials</a:t>
            </a:r>
          </a:p>
          <a:p>
            <a:r>
              <a:rPr lang="en-US" dirty="0"/>
              <a:t>Conventional RNNs and the gated versions, such as LSTM and GRUs, can be used for regular time-series forecasting tasks, but they are </a:t>
            </a:r>
            <a:r>
              <a:rPr lang="en-US" dirty="0">
                <a:solidFill>
                  <a:srgbClr val="FF0000"/>
                </a:solidFill>
              </a:rPr>
              <a:t>not successful for chaotic time series </a:t>
            </a:r>
            <a:r>
              <a:rPr lang="en-US" dirty="0"/>
              <a:t>prediction.</a:t>
            </a:r>
          </a:p>
          <a:p>
            <a:r>
              <a:rPr lang="en-US" dirty="0"/>
              <a:t>Can still be used in </a:t>
            </a:r>
            <a:r>
              <a:rPr lang="en-US" dirty="0">
                <a:solidFill>
                  <a:srgbClr val="FF0000"/>
                </a:solidFill>
              </a:rPr>
              <a:t>single-step forecasting </a:t>
            </a:r>
            <a:r>
              <a:rPr lang="en-US" dirty="0"/>
              <a:t>and multi-step forecasting with a </a:t>
            </a:r>
            <a:r>
              <a:rPr lang="en-US" dirty="0">
                <a:solidFill>
                  <a:srgbClr val="FF0000"/>
                </a:solidFill>
              </a:rPr>
              <a:t>few steps ahead </a:t>
            </a:r>
            <a:r>
              <a:rPr lang="en-US" dirty="0"/>
              <a:t>(usually less than 50), but not a good choice for long forecasting horizons.</a:t>
            </a:r>
          </a:p>
          <a:p>
            <a:r>
              <a:rPr lang="en-US" dirty="0"/>
              <a:t>For </a:t>
            </a:r>
            <a:r>
              <a:rPr lang="en-US" dirty="0">
                <a:solidFill>
                  <a:srgbClr val="FF0000"/>
                </a:solidFill>
              </a:rPr>
              <a:t>long forecasting horizons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reservoir computing </a:t>
            </a:r>
            <a:r>
              <a:rPr lang="en-US" dirty="0"/>
              <a:t>approaches will be a better choice.</a:t>
            </a:r>
          </a:p>
          <a:p>
            <a:r>
              <a:rPr lang="en-US" dirty="0"/>
              <a:t>In terms of </a:t>
            </a:r>
            <a:r>
              <a:rPr lang="en-US" dirty="0">
                <a:solidFill>
                  <a:srgbClr val="FF0000"/>
                </a:solidFill>
              </a:rPr>
              <a:t>computational effort</a:t>
            </a:r>
            <a:r>
              <a:rPr lang="en-US" dirty="0"/>
              <a:t>, reservoir computing approaches are comparably </a:t>
            </a:r>
            <a:r>
              <a:rPr lang="en-US" dirty="0">
                <a:solidFill>
                  <a:srgbClr val="FF0000"/>
                </a:solidFill>
              </a:rPr>
              <a:t>less expensive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RNNs are compute-intensive.</a:t>
            </a:r>
          </a:p>
          <a:p>
            <a:r>
              <a:rPr lang="en-US" dirty="0"/>
              <a:t>In terms of </a:t>
            </a:r>
            <a:r>
              <a:rPr lang="en-US" dirty="0">
                <a:solidFill>
                  <a:srgbClr val="FF0000"/>
                </a:solidFill>
              </a:rPr>
              <a:t>robustness</a:t>
            </a:r>
            <a:r>
              <a:rPr lang="en-US" dirty="0"/>
              <a:t>, reservoir computing techniques are more </a:t>
            </a:r>
            <a:r>
              <a:rPr lang="en-US" dirty="0">
                <a:solidFill>
                  <a:srgbClr val="FF0000"/>
                </a:solidFill>
              </a:rPr>
              <a:t>sensitive</a:t>
            </a:r>
            <a:r>
              <a:rPr lang="en-US" dirty="0"/>
              <a:t> to hyperparameters and initial parameter values.</a:t>
            </a:r>
          </a:p>
          <a:p>
            <a:r>
              <a:rPr lang="en-US" dirty="0"/>
              <a:t>For modeling </a:t>
            </a:r>
            <a:r>
              <a:rPr lang="en-US" dirty="0">
                <a:solidFill>
                  <a:srgbClr val="FF0000"/>
                </a:solidFill>
              </a:rPr>
              <a:t>cardiac action potentials</a:t>
            </a:r>
            <a:r>
              <a:rPr lang="en-US" dirty="0"/>
              <a:t>, the physics-informed framework provided by the </a:t>
            </a:r>
            <a:r>
              <a:rPr lang="en-US" dirty="0">
                <a:solidFill>
                  <a:srgbClr val="FF0000"/>
                </a:solidFill>
              </a:rPr>
              <a:t>hybrid ESN</a:t>
            </a:r>
            <a:r>
              <a:rPr lang="en-US" dirty="0"/>
              <a:t> is the most successful approach, but it still needs more improvements to increase robustness.</a:t>
            </a:r>
          </a:p>
        </p:txBody>
      </p:sp>
    </p:spTree>
    <p:extLst>
      <p:ext uri="{BB962C8B-B14F-4D97-AF65-F5344CB8AC3E}">
        <p14:creationId xmlns:p14="http://schemas.microsoft.com/office/powerpoint/2010/main" val="117475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E012-A6CC-F34F-A426-F3AB2686A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86EF4-A73E-8142-9634-70A5BDF85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Supported by the National Science Foundation grant CMMI-2011280</a:t>
            </a:r>
          </a:p>
          <a:p>
            <a:r>
              <a:rPr lang="en-US" dirty="0"/>
              <a:t>SIAM travel award supported by the National Science Foundation</a:t>
            </a:r>
          </a:p>
        </p:txBody>
      </p:sp>
    </p:spTree>
    <p:extLst>
      <p:ext uri="{BB962C8B-B14F-4D97-AF65-F5344CB8AC3E}">
        <p14:creationId xmlns:p14="http://schemas.microsoft.com/office/powerpoint/2010/main" val="2737680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E012-A6CC-F34F-A426-F3AB2686A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86EF4-A73E-8142-9634-70A5BDF85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Q/A</a:t>
            </a:r>
          </a:p>
        </p:txBody>
      </p:sp>
    </p:spTree>
    <p:extLst>
      <p:ext uri="{BB962C8B-B14F-4D97-AF65-F5344CB8AC3E}">
        <p14:creationId xmlns:p14="http://schemas.microsoft.com/office/powerpoint/2010/main" val="2443829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76FD9-3A3E-9D49-938F-588CCDA1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Additional Slides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9E700-A8D7-574A-9032-BE39747C8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14ABD-0003-CE48-ADEF-BA9C3DFCA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9A35-C9E5-2A41-8849-587CE4E780C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673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60BF-53F1-1044-A150-53835338A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32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Reservoir Computing</a:t>
            </a:r>
            <a:br>
              <a:rPr lang="en-US" dirty="0"/>
            </a:br>
            <a:r>
              <a:rPr lang="en-US" sz="3600" dirty="0"/>
              <a:t>Echo State Networks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8C166-19FC-1848-9FC6-0D16000F1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932" y="1825624"/>
            <a:ext cx="10515600" cy="4784725"/>
          </a:xfrm>
        </p:spPr>
        <p:txBody>
          <a:bodyPr>
            <a:normAutofit/>
          </a:bodyPr>
          <a:lstStyle/>
          <a:p>
            <a:r>
              <a:rPr lang="en-US" dirty="0"/>
              <a:t>Construction</a:t>
            </a:r>
          </a:p>
          <a:p>
            <a:pPr lvl="1"/>
            <a:r>
              <a:rPr lang="en-US" dirty="0"/>
              <a:t>Input layer</a:t>
            </a:r>
          </a:p>
          <a:p>
            <a:pPr lvl="2"/>
            <a:r>
              <a:rPr lang="en-US" dirty="0"/>
              <a:t>Immutable random </a:t>
            </a:r>
            <a:br>
              <a:rPr lang="en-US" dirty="0"/>
            </a:br>
            <a:r>
              <a:rPr lang="en-US" dirty="0"/>
              <a:t>weights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Reservoir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Recurrent network </a:t>
            </a:r>
            <a:br>
              <a:rPr lang="en-US" dirty="0"/>
            </a:br>
            <a:r>
              <a:rPr lang="en-US" dirty="0"/>
              <a:t>of neurons</a:t>
            </a:r>
          </a:p>
          <a:p>
            <a:pPr lvl="2"/>
            <a:r>
              <a:rPr lang="en-US" dirty="0"/>
              <a:t>Randomly connected neurons</a:t>
            </a:r>
          </a:p>
          <a:p>
            <a:pPr lvl="2"/>
            <a:r>
              <a:rPr lang="en-US" dirty="0"/>
              <a:t>Immutable weights</a:t>
            </a:r>
          </a:p>
          <a:p>
            <a:pPr lvl="1"/>
            <a:r>
              <a:rPr lang="en-US" dirty="0"/>
              <a:t>Output layer</a:t>
            </a:r>
          </a:p>
          <a:p>
            <a:pPr lvl="2"/>
            <a:r>
              <a:rPr lang="en-US" dirty="0"/>
              <a:t>Called “readout”</a:t>
            </a:r>
          </a:p>
          <a:p>
            <a:pPr lvl="2"/>
            <a:r>
              <a:rPr lang="en-US" dirty="0"/>
              <a:t>Trainable weights </a:t>
            </a:r>
          </a:p>
          <a:p>
            <a:pPr lvl="2"/>
            <a:r>
              <a:rPr lang="en-US" dirty="0"/>
              <a:t>Linear regression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3FBA8E-6DE9-F84D-8CFD-124D1CABAB64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9353" y="1662261"/>
            <a:ext cx="7661561" cy="41874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6218AB-A10D-3C4B-B4EE-9351617DD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323" y="5889506"/>
            <a:ext cx="4083050" cy="247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6275CF-1001-5542-810D-71CEFF1CE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323" y="6375400"/>
            <a:ext cx="2266950" cy="2349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2AED7E4-D78F-A844-8CD7-7D350C3DD41D}"/>
              </a:ext>
            </a:extLst>
          </p:cNvPr>
          <p:cNvSpPr/>
          <p:nvPr/>
        </p:nvSpPr>
        <p:spPr>
          <a:xfrm>
            <a:off x="9887989" y="1690688"/>
            <a:ext cx="678995" cy="3796430"/>
          </a:xfrm>
          <a:prstGeom prst="rect">
            <a:avLst/>
          </a:prstGeom>
          <a:solidFill>
            <a:schemeClr val="accent1">
              <a:alpha val="22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0AFCA3-DA8B-BF48-A73F-B354EBD26E39}"/>
              </a:ext>
            </a:extLst>
          </p:cNvPr>
          <p:cNvSpPr/>
          <p:nvPr/>
        </p:nvSpPr>
        <p:spPr>
          <a:xfrm>
            <a:off x="5279262" y="1690688"/>
            <a:ext cx="678995" cy="3796430"/>
          </a:xfrm>
          <a:prstGeom prst="rect">
            <a:avLst/>
          </a:prstGeom>
          <a:solidFill>
            <a:schemeClr val="accent1">
              <a:alpha val="22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218626-2EB4-A74F-B1BE-DE71172348D6}"/>
              </a:ext>
            </a:extLst>
          </p:cNvPr>
          <p:cNvSpPr/>
          <p:nvPr/>
        </p:nvSpPr>
        <p:spPr>
          <a:xfrm>
            <a:off x="8532693" y="5863555"/>
            <a:ext cx="543243" cy="327263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ine Callout 2 14">
            <a:extLst>
              <a:ext uri="{FF2B5EF4-FFF2-40B4-BE49-F238E27FC236}">
                <a16:creationId xmlns:a16="http://schemas.microsoft.com/office/drawing/2014/main" id="{771B8AC3-EB9F-8842-8CBE-C53C2874012E}"/>
              </a:ext>
            </a:extLst>
          </p:cNvPr>
          <p:cNvSpPr/>
          <p:nvPr/>
        </p:nvSpPr>
        <p:spPr>
          <a:xfrm>
            <a:off x="8532693" y="1254146"/>
            <a:ext cx="2092036" cy="388212"/>
          </a:xfrm>
          <a:prstGeom prst="borderCallout2">
            <a:avLst>
              <a:gd name="adj1" fmla="val 43732"/>
              <a:gd name="adj2" fmla="val -1048"/>
              <a:gd name="adj3" fmla="val 44262"/>
              <a:gd name="adj4" fmla="val -26490"/>
              <a:gd name="adj5" fmla="val 255252"/>
              <a:gd name="adj6" fmla="val -67859"/>
            </a:avLst>
          </a:prstGeom>
          <a:ln w="28575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Reservoir Weights</a:t>
            </a:r>
          </a:p>
        </p:txBody>
      </p:sp>
      <p:sp>
        <p:nvSpPr>
          <p:cNvPr id="16" name="Line Callout 2 15">
            <a:extLst>
              <a:ext uri="{FF2B5EF4-FFF2-40B4-BE49-F238E27FC236}">
                <a16:creationId xmlns:a16="http://schemas.microsoft.com/office/drawing/2014/main" id="{1A9D073C-BD5D-374B-8A3A-6F93CCBB86DF}"/>
              </a:ext>
            </a:extLst>
          </p:cNvPr>
          <p:cNvSpPr/>
          <p:nvPr/>
        </p:nvSpPr>
        <p:spPr>
          <a:xfrm>
            <a:off x="10247678" y="1977358"/>
            <a:ext cx="1682486" cy="388212"/>
          </a:xfrm>
          <a:prstGeom prst="borderCallout2">
            <a:avLst>
              <a:gd name="adj1" fmla="val 43732"/>
              <a:gd name="adj2" fmla="val -1048"/>
              <a:gd name="adj3" fmla="val 44262"/>
              <a:gd name="adj4" fmla="val -6536"/>
              <a:gd name="adj5" fmla="val 189285"/>
              <a:gd name="adj6" fmla="val -35943"/>
            </a:avLst>
          </a:prstGeom>
          <a:ln w="28575">
            <a:solidFill>
              <a:srgbClr val="FF00C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 Weights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F8F64B3-38BF-CC46-85F9-5D207F5A9BD2}"/>
              </a:ext>
            </a:extLst>
          </p:cNvPr>
          <p:cNvSpPr/>
          <p:nvPr/>
        </p:nvSpPr>
        <p:spPr>
          <a:xfrm>
            <a:off x="6677577" y="2087218"/>
            <a:ext cx="2831912" cy="3429718"/>
          </a:xfrm>
          <a:prstGeom prst="ellipse">
            <a:avLst/>
          </a:prstGeom>
          <a:solidFill>
            <a:srgbClr val="00E900">
              <a:alpha val="21000"/>
            </a:srgbClr>
          </a:solidFill>
          <a:ln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B5D557-9CE1-5142-AA75-262C45F056F8}"/>
              </a:ext>
            </a:extLst>
          </p:cNvPr>
          <p:cNvSpPr/>
          <p:nvPr/>
        </p:nvSpPr>
        <p:spPr>
          <a:xfrm>
            <a:off x="7097356" y="5844471"/>
            <a:ext cx="380808" cy="327263"/>
          </a:xfrm>
          <a:prstGeom prst="rect">
            <a:avLst/>
          </a:prstGeom>
          <a:solidFill>
            <a:srgbClr val="7030A0">
              <a:alpha val="34000"/>
            </a:srgbClr>
          </a:solidFill>
          <a:ln w="34925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ine Callout 2 19">
            <a:extLst>
              <a:ext uri="{FF2B5EF4-FFF2-40B4-BE49-F238E27FC236}">
                <a16:creationId xmlns:a16="http://schemas.microsoft.com/office/drawing/2014/main" id="{CED0F305-B67C-7D4E-9B7B-9CF9EE6980BF}"/>
              </a:ext>
            </a:extLst>
          </p:cNvPr>
          <p:cNvSpPr/>
          <p:nvPr/>
        </p:nvSpPr>
        <p:spPr>
          <a:xfrm>
            <a:off x="3923329" y="4973206"/>
            <a:ext cx="1811494" cy="388212"/>
          </a:xfrm>
          <a:prstGeom prst="borderCallout2">
            <a:avLst>
              <a:gd name="adj1" fmla="val 2768"/>
              <a:gd name="adj2" fmla="val 13218"/>
              <a:gd name="adj3" fmla="val -183598"/>
              <a:gd name="adj4" fmla="val 13216"/>
              <a:gd name="adj5" fmla="val -330443"/>
              <a:gd name="adj6" fmla="val 53404"/>
            </a:avLst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 Signal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DD68C4-CE53-CB4B-B952-5E7FB80AB312}"/>
              </a:ext>
            </a:extLst>
          </p:cNvPr>
          <p:cNvSpPr/>
          <p:nvPr/>
        </p:nvSpPr>
        <p:spPr>
          <a:xfrm>
            <a:off x="7505495" y="5844472"/>
            <a:ext cx="266908" cy="327263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3446495-70D2-3640-BC4A-870B5017A7B9}"/>
              </a:ext>
            </a:extLst>
          </p:cNvPr>
          <p:cNvSpPr/>
          <p:nvPr/>
        </p:nvSpPr>
        <p:spPr>
          <a:xfrm>
            <a:off x="6154603" y="5844472"/>
            <a:ext cx="522973" cy="327263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ine Callout 2 22">
            <a:extLst>
              <a:ext uri="{FF2B5EF4-FFF2-40B4-BE49-F238E27FC236}">
                <a16:creationId xmlns:a16="http://schemas.microsoft.com/office/drawing/2014/main" id="{DADA6D34-C3B8-BA45-9039-CF0470457BE3}"/>
              </a:ext>
            </a:extLst>
          </p:cNvPr>
          <p:cNvSpPr/>
          <p:nvPr/>
        </p:nvSpPr>
        <p:spPr>
          <a:xfrm>
            <a:off x="3923329" y="5795966"/>
            <a:ext cx="1811494" cy="388212"/>
          </a:xfrm>
          <a:prstGeom prst="borderCallout2">
            <a:avLst>
              <a:gd name="adj1" fmla="val 2768"/>
              <a:gd name="adj2" fmla="val 92775"/>
              <a:gd name="adj3" fmla="val -227123"/>
              <a:gd name="adj4" fmla="val 138862"/>
              <a:gd name="adj5" fmla="val -230594"/>
              <a:gd name="adj6" fmla="val 191120"/>
            </a:avLst>
          </a:prstGeom>
          <a:ln w="28575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Reservoir State</a:t>
            </a:r>
          </a:p>
        </p:txBody>
      </p:sp>
      <p:sp>
        <p:nvSpPr>
          <p:cNvPr id="24" name="Line Callout 2 23">
            <a:extLst>
              <a:ext uri="{FF2B5EF4-FFF2-40B4-BE49-F238E27FC236}">
                <a16:creationId xmlns:a16="http://schemas.microsoft.com/office/drawing/2014/main" id="{3DDEBF01-5674-9E46-B876-11D233A525C9}"/>
              </a:ext>
            </a:extLst>
          </p:cNvPr>
          <p:cNvSpPr/>
          <p:nvPr/>
        </p:nvSpPr>
        <p:spPr>
          <a:xfrm>
            <a:off x="4288797" y="2365570"/>
            <a:ext cx="1519634" cy="388212"/>
          </a:xfrm>
          <a:prstGeom prst="borderCallout2">
            <a:avLst>
              <a:gd name="adj1" fmla="val 51413"/>
              <a:gd name="adj2" fmla="val 99197"/>
              <a:gd name="adj3" fmla="val 121069"/>
              <a:gd name="adj4" fmla="val 121739"/>
              <a:gd name="adj5" fmla="val 214288"/>
              <a:gd name="adj6" fmla="val 121882"/>
            </a:avLst>
          </a:prstGeom>
          <a:ln w="28575">
            <a:solidFill>
              <a:srgbClr val="00E9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E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 Weights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038D7F9-7F65-644D-A67A-4890B61BCD27}"/>
              </a:ext>
            </a:extLst>
          </p:cNvPr>
          <p:cNvSpPr/>
          <p:nvPr/>
        </p:nvSpPr>
        <p:spPr>
          <a:xfrm>
            <a:off x="7962710" y="5866756"/>
            <a:ext cx="543243" cy="327263"/>
          </a:xfrm>
          <a:prstGeom prst="rect">
            <a:avLst/>
          </a:prstGeom>
          <a:solidFill>
            <a:srgbClr val="00E900">
              <a:alpha val="22000"/>
            </a:srgbClr>
          </a:solidFill>
          <a:ln w="34925">
            <a:solidFill>
              <a:srgbClr val="00E9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5E3168-72C5-0749-8674-6BF62432694A}"/>
              </a:ext>
            </a:extLst>
          </p:cNvPr>
          <p:cNvSpPr/>
          <p:nvPr/>
        </p:nvSpPr>
        <p:spPr>
          <a:xfrm>
            <a:off x="7097357" y="6309365"/>
            <a:ext cx="581468" cy="327263"/>
          </a:xfrm>
          <a:prstGeom prst="rect">
            <a:avLst/>
          </a:prstGeom>
          <a:solidFill>
            <a:srgbClr val="FF00CA">
              <a:alpha val="23000"/>
            </a:srgbClr>
          </a:solidFill>
          <a:ln w="28575">
            <a:solidFill>
              <a:srgbClr val="FF00C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ine Callout 2 27">
            <a:extLst>
              <a:ext uri="{FF2B5EF4-FFF2-40B4-BE49-F238E27FC236}">
                <a16:creationId xmlns:a16="http://schemas.microsoft.com/office/drawing/2014/main" id="{2EB47F33-80B3-3A4E-A4D6-6E5D406D6673}"/>
              </a:ext>
            </a:extLst>
          </p:cNvPr>
          <p:cNvSpPr/>
          <p:nvPr/>
        </p:nvSpPr>
        <p:spPr>
          <a:xfrm>
            <a:off x="10803835" y="2500507"/>
            <a:ext cx="1315579" cy="618100"/>
          </a:xfrm>
          <a:prstGeom prst="borderCallout2">
            <a:avLst>
              <a:gd name="adj1" fmla="val 18004"/>
              <a:gd name="adj2" fmla="val -773"/>
              <a:gd name="adj3" fmla="val 18534"/>
              <a:gd name="adj4" fmla="val -25423"/>
              <a:gd name="adj5" fmla="val 40854"/>
              <a:gd name="adj6" fmla="val -34760"/>
            </a:avLst>
          </a:prstGeom>
          <a:ln w="28575">
            <a:solidFill>
              <a:srgbClr val="00E3E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E3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Feedback Weights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0A1E508-D140-414B-9671-C1649BBB8324}"/>
              </a:ext>
            </a:extLst>
          </p:cNvPr>
          <p:cNvSpPr/>
          <p:nvPr/>
        </p:nvSpPr>
        <p:spPr>
          <a:xfrm>
            <a:off x="9259220" y="5863385"/>
            <a:ext cx="531867" cy="327263"/>
          </a:xfrm>
          <a:prstGeom prst="rect">
            <a:avLst/>
          </a:prstGeom>
          <a:solidFill>
            <a:srgbClr val="00E3ED">
              <a:alpha val="25000"/>
            </a:srgbClr>
          </a:solidFill>
          <a:ln w="28575">
            <a:solidFill>
              <a:srgbClr val="00E3E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ine Callout 2 29">
            <a:extLst>
              <a:ext uri="{FF2B5EF4-FFF2-40B4-BE49-F238E27FC236}">
                <a16:creationId xmlns:a16="http://schemas.microsoft.com/office/drawing/2014/main" id="{16D0CD0D-8EAE-0D44-9CE8-73AAB48BDF10}"/>
              </a:ext>
            </a:extLst>
          </p:cNvPr>
          <p:cNvSpPr/>
          <p:nvPr/>
        </p:nvSpPr>
        <p:spPr>
          <a:xfrm>
            <a:off x="10803835" y="4743318"/>
            <a:ext cx="1315579" cy="618100"/>
          </a:xfrm>
          <a:prstGeom prst="borderCallout2">
            <a:avLst>
              <a:gd name="adj1" fmla="val -1461"/>
              <a:gd name="adj2" fmla="val 30931"/>
              <a:gd name="adj3" fmla="val -73602"/>
              <a:gd name="adj4" fmla="val 30669"/>
              <a:gd name="adj5" fmla="val -181052"/>
              <a:gd name="adj6" fmla="val -41467"/>
            </a:avLst>
          </a:prstGeom>
          <a:ln w="2857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 Signal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F2347DD-E6B1-5147-9594-2A42C1AE3CEE}"/>
              </a:ext>
            </a:extLst>
          </p:cNvPr>
          <p:cNvSpPr/>
          <p:nvPr/>
        </p:nvSpPr>
        <p:spPr>
          <a:xfrm>
            <a:off x="9836803" y="5855310"/>
            <a:ext cx="410875" cy="327263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9EAD250-2C02-A44C-8E63-63E40F783BD2}"/>
              </a:ext>
            </a:extLst>
          </p:cNvPr>
          <p:cNvSpPr/>
          <p:nvPr/>
        </p:nvSpPr>
        <p:spPr>
          <a:xfrm>
            <a:off x="6204664" y="6309365"/>
            <a:ext cx="410875" cy="327263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B4BBC907-5A45-4D43-8B5C-20DA44AD9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9A35-C9E5-2A41-8849-587CE4E780C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7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500DB-C5E4-684C-AF89-6A2A24105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Computational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E2A54-DF1C-AA4E-8156-C4BC9ECD6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50506" cy="4351338"/>
          </a:xfrm>
        </p:spPr>
        <p:txBody>
          <a:bodyPr/>
          <a:lstStyle/>
          <a:p>
            <a:r>
              <a:rPr lang="en-US" dirty="0"/>
              <a:t>Components:</a:t>
            </a:r>
          </a:p>
          <a:p>
            <a:pPr lvl="1"/>
            <a:r>
              <a:rPr lang="en-US" dirty="0"/>
              <a:t>Reservoir:</a:t>
            </a:r>
          </a:p>
          <a:p>
            <a:pPr lvl="2"/>
            <a:r>
              <a:rPr lang="en-US" dirty="0"/>
              <a:t>Randomly connected</a:t>
            </a:r>
          </a:p>
          <a:p>
            <a:pPr lvl="2"/>
            <a:r>
              <a:rPr lang="en-US" dirty="0"/>
              <a:t>Immutable weights</a:t>
            </a:r>
          </a:p>
          <a:p>
            <a:pPr lvl="2"/>
            <a:r>
              <a:rPr lang="en-US" dirty="0"/>
              <a:t>Leaky integrator neurons</a:t>
            </a:r>
          </a:p>
          <a:p>
            <a:pPr lvl="2"/>
            <a:r>
              <a:rPr lang="en-US" dirty="0"/>
              <a:t>Time evolution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A15E530-E522-9E4C-8A23-DE00A3CFDBCE}"/>
              </a:ext>
            </a:extLst>
          </p:cNvPr>
          <p:cNvSpPr txBox="1">
            <a:spLocks/>
          </p:cNvSpPr>
          <p:nvPr/>
        </p:nvSpPr>
        <p:spPr>
          <a:xfrm>
            <a:off x="5143500" y="1825625"/>
            <a:ext cx="6210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D0096A-3358-8C43-A7B0-FF23F12E2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406" y="3672466"/>
            <a:ext cx="6210300" cy="47157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D130D-0BF1-B248-8FC9-B99A1E680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9A35-C9E5-2A41-8849-587CE4E780CC}" type="slidenum">
              <a:rPr lang="en-US" smtClean="0"/>
              <a:t>28</a:t>
            </a:fld>
            <a:endParaRPr lang="en-US"/>
          </a:p>
        </p:txBody>
      </p:sp>
      <p:sp>
        <p:nvSpPr>
          <p:cNvPr id="7" name="Line Callout 2 6">
            <a:extLst>
              <a:ext uri="{FF2B5EF4-FFF2-40B4-BE49-F238E27FC236}">
                <a16:creationId xmlns:a16="http://schemas.microsoft.com/office/drawing/2014/main" id="{016BF446-CBA6-B947-B35B-8F701FE053CB}"/>
              </a:ext>
            </a:extLst>
          </p:cNvPr>
          <p:cNvSpPr/>
          <p:nvPr/>
        </p:nvSpPr>
        <p:spPr>
          <a:xfrm>
            <a:off x="5667743" y="5857637"/>
            <a:ext cx="1412565" cy="412750"/>
          </a:xfrm>
          <a:prstGeom prst="borderCallout2">
            <a:avLst>
              <a:gd name="adj1" fmla="val 43732"/>
              <a:gd name="adj2" fmla="val -1048"/>
              <a:gd name="adj3" fmla="val 44262"/>
              <a:gd name="adj4" fmla="val -6536"/>
              <a:gd name="adj5" fmla="val -81998"/>
              <a:gd name="adj6" fmla="val -6232"/>
            </a:avLst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Leaking rate</a:t>
            </a:r>
          </a:p>
        </p:txBody>
      </p:sp>
      <p:sp>
        <p:nvSpPr>
          <p:cNvPr id="9" name="Line Callout 2 8">
            <a:extLst>
              <a:ext uri="{FF2B5EF4-FFF2-40B4-BE49-F238E27FC236}">
                <a16:creationId xmlns:a16="http://schemas.microsoft.com/office/drawing/2014/main" id="{91412F38-CF24-C042-AEAB-B942E9179AE1}"/>
              </a:ext>
            </a:extLst>
          </p:cNvPr>
          <p:cNvSpPr/>
          <p:nvPr/>
        </p:nvSpPr>
        <p:spPr>
          <a:xfrm>
            <a:off x="2617303" y="5801918"/>
            <a:ext cx="2093650" cy="412750"/>
          </a:xfrm>
          <a:prstGeom prst="borderCallout2">
            <a:avLst>
              <a:gd name="adj1" fmla="val 50765"/>
              <a:gd name="adj2" fmla="val 99739"/>
              <a:gd name="adj3" fmla="val 51296"/>
              <a:gd name="adj4" fmla="val 118553"/>
              <a:gd name="adj5" fmla="val -36509"/>
              <a:gd name="adj6" fmla="val 118555"/>
            </a:avLst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time constant</a:t>
            </a:r>
          </a:p>
        </p:txBody>
      </p:sp>
      <p:sp>
        <p:nvSpPr>
          <p:cNvPr id="11" name="Line Callout 2 10">
            <a:extLst>
              <a:ext uri="{FF2B5EF4-FFF2-40B4-BE49-F238E27FC236}">
                <a16:creationId xmlns:a16="http://schemas.microsoft.com/office/drawing/2014/main" id="{C4D0BA27-1EAE-E944-A237-EDC19763B9D4}"/>
              </a:ext>
            </a:extLst>
          </p:cNvPr>
          <p:cNvSpPr/>
          <p:nvPr/>
        </p:nvSpPr>
        <p:spPr>
          <a:xfrm>
            <a:off x="9982200" y="2780353"/>
            <a:ext cx="1825651" cy="412750"/>
          </a:xfrm>
          <a:prstGeom prst="borderCallout2">
            <a:avLst>
              <a:gd name="adj1" fmla="val 43732"/>
              <a:gd name="adj2" fmla="val -1048"/>
              <a:gd name="adj3" fmla="val 44262"/>
              <a:gd name="adj4" fmla="val -6536"/>
              <a:gd name="adj5" fmla="val 212651"/>
              <a:gd name="adj6" fmla="val -5718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 weights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465E04-788F-0346-ABE7-3562A57D3237}"/>
              </a:ext>
            </a:extLst>
          </p:cNvPr>
          <p:cNvSpPr/>
          <p:nvPr/>
        </p:nvSpPr>
        <p:spPr>
          <a:xfrm>
            <a:off x="8409617" y="3679356"/>
            <a:ext cx="289766" cy="471577"/>
          </a:xfrm>
          <a:prstGeom prst="rect">
            <a:avLst/>
          </a:prstGeom>
          <a:solidFill>
            <a:srgbClr val="FF0000">
              <a:alpha val="22000"/>
            </a:srgbClr>
          </a:solidFill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5D5BA5-4801-2643-B6B1-972996933E9C}"/>
              </a:ext>
            </a:extLst>
          </p:cNvPr>
          <p:cNvSpPr/>
          <p:nvPr/>
        </p:nvSpPr>
        <p:spPr>
          <a:xfrm>
            <a:off x="4138047" y="4355185"/>
            <a:ext cx="3312606" cy="344189"/>
          </a:xfrm>
          <a:prstGeom prst="rect">
            <a:avLst/>
          </a:prstGeom>
          <a:solidFill>
            <a:schemeClr val="accent1">
              <a:lumMod val="20000"/>
              <a:lumOff val="80000"/>
              <a:alpha val="12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Leaky integrator parameters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A3CD51-6F21-4746-87C2-88697B0D03C8}"/>
              </a:ext>
            </a:extLst>
          </p:cNvPr>
          <p:cNvSpPr/>
          <p:nvPr/>
        </p:nvSpPr>
        <p:spPr>
          <a:xfrm>
            <a:off x="9669322" y="3664897"/>
            <a:ext cx="447801" cy="471577"/>
          </a:xfrm>
          <a:prstGeom prst="rect">
            <a:avLst/>
          </a:prstGeom>
          <a:solidFill>
            <a:schemeClr val="accent6">
              <a:lumMod val="60000"/>
              <a:lumOff val="40000"/>
              <a:alpha val="33000"/>
            </a:schemeClr>
          </a:solidFill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Line Callout 2 15">
            <a:extLst>
              <a:ext uri="{FF2B5EF4-FFF2-40B4-BE49-F238E27FC236}">
                <a16:creationId xmlns:a16="http://schemas.microsoft.com/office/drawing/2014/main" id="{0F0F00F6-631B-2744-984C-EAA96319CB25}"/>
              </a:ext>
            </a:extLst>
          </p:cNvPr>
          <p:cNvSpPr/>
          <p:nvPr/>
        </p:nvSpPr>
        <p:spPr>
          <a:xfrm>
            <a:off x="8248650" y="2264986"/>
            <a:ext cx="2240056" cy="412750"/>
          </a:xfrm>
          <a:prstGeom prst="borderCallout2">
            <a:avLst>
              <a:gd name="adj1" fmla="val 43732"/>
              <a:gd name="adj2" fmla="val -1048"/>
              <a:gd name="adj3" fmla="val 44262"/>
              <a:gd name="adj4" fmla="val -6536"/>
              <a:gd name="adj5" fmla="val 340696"/>
              <a:gd name="adj6" fmla="val -5718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Reservoir weights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19A551-5CAC-D445-A2FD-33A2F7218502}"/>
              </a:ext>
            </a:extLst>
          </p:cNvPr>
          <p:cNvSpPr/>
          <p:nvPr/>
        </p:nvSpPr>
        <p:spPr>
          <a:xfrm>
            <a:off x="8028264" y="3686045"/>
            <a:ext cx="381353" cy="471577"/>
          </a:xfrm>
          <a:prstGeom prst="rect">
            <a:avLst/>
          </a:prstGeom>
          <a:solidFill>
            <a:schemeClr val="accent6">
              <a:lumMod val="60000"/>
              <a:lumOff val="40000"/>
              <a:alpha val="35000"/>
            </a:schemeClr>
          </a:solidFill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01CC88-44C2-7842-ACEF-F3A5C4EDBD7D}"/>
              </a:ext>
            </a:extLst>
          </p:cNvPr>
          <p:cNvSpPr/>
          <p:nvPr/>
        </p:nvSpPr>
        <p:spPr>
          <a:xfrm>
            <a:off x="10108293" y="3659589"/>
            <a:ext cx="289766" cy="471577"/>
          </a:xfrm>
          <a:prstGeom prst="rect">
            <a:avLst/>
          </a:prstGeom>
          <a:solidFill>
            <a:srgbClr val="FF0000">
              <a:alpha val="16000"/>
            </a:srgbClr>
          </a:solidFill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Line Callout 1 18">
            <a:extLst>
              <a:ext uri="{FF2B5EF4-FFF2-40B4-BE49-F238E27FC236}">
                <a16:creationId xmlns:a16="http://schemas.microsoft.com/office/drawing/2014/main" id="{A2261EA7-9CAC-AF40-BE73-6F707891FAF7}"/>
              </a:ext>
            </a:extLst>
          </p:cNvPr>
          <p:cNvSpPr/>
          <p:nvPr/>
        </p:nvSpPr>
        <p:spPr>
          <a:xfrm>
            <a:off x="9532860" y="4315861"/>
            <a:ext cx="1440632" cy="365588"/>
          </a:xfrm>
          <a:prstGeom prst="borderCallout1">
            <a:avLst>
              <a:gd name="adj1" fmla="val 393"/>
              <a:gd name="adj2" fmla="val 47569"/>
              <a:gd name="adj3" fmla="val -55010"/>
              <a:gd name="adj4" fmla="val 47849"/>
            </a:avLst>
          </a:prstGeom>
          <a:solidFill>
            <a:srgbClr val="FF0000">
              <a:alpha val="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 signal</a:t>
            </a:r>
          </a:p>
        </p:txBody>
      </p:sp>
      <p:sp>
        <p:nvSpPr>
          <p:cNvPr id="20" name="Line Callout 1 19">
            <a:extLst>
              <a:ext uri="{FF2B5EF4-FFF2-40B4-BE49-F238E27FC236}">
                <a16:creationId xmlns:a16="http://schemas.microsoft.com/office/drawing/2014/main" id="{0BB1280E-FEB9-4E46-B439-AF07B041BF5B}"/>
              </a:ext>
            </a:extLst>
          </p:cNvPr>
          <p:cNvSpPr/>
          <p:nvPr/>
        </p:nvSpPr>
        <p:spPr>
          <a:xfrm>
            <a:off x="7684316" y="4341783"/>
            <a:ext cx="1646600" cy="365588"/>
          </a:xfrm>
          <a:prstGeom prst="borderCallout1">
            <a:avLst>
              <a:gd name="adj1" fmla="val 393"/>
              <a:gd name="adj2" fmla="val 56230"/>
              <a:gd name="adj3" fmla="val -50421"/>
              <a:gd name="adj4" fmla="val 56002"/>
            </a:avLst>
          </a:prstGeom>
          <a:solidFill>
            <a:srgbClr val="FF0000">
              <a:alpha val="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Reservoir state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FECC9ED-80D2-9A42-BEC7-1E3170BE2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406" y="5141586"/>
            <a:ext cx="5543550" cy="4699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BCF02DF-EB6B-2148-BAF1-8CA7C1813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269" y="4472516"/>
            <a:ext cx="171450" cy="15875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16C4DBE-95BF-E14A-AD45-8BDD2202815F}"/>
              </a:ext>
            </a:extLst>
          </p:cNvPr>
          <p:cNvSpPr/>
          <p:nvPr/>
        </p:nvSpPr>
        <p:spPr>
          <a:xfrm>
            <a:off x="4132260" y="5099026"/>
            <a:ext cx="5760962" cy="615383"/>
          </a:xfrm>
          <a:prstGeom prst="rect">
            <a:avLst/>
          </a:prstGeom>
          <a:solidFill>
            <a:schemeClr val="accent1">
              <a:lumMod val="20000"/>
              <a:lumOff val="80000"/>
              <a:alpha val="12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B6C9AD-8E02-5D4D-ABFC-8A8543028056}"/>
              </a:ext>
            </a:extLst>
          </p:cNvPr>
          <p:cNvSpPr/>
          <p:nvPr/>
        </p:nvSpPr>
        <p:spPr>
          <a:xfrm>
            <a:off x="5769298" y="3688969"/>
            <a:ext cx="289766" cy="471577"/>
          </a:xfrm>
          <a:prstGeom prst="rect">
            <a:avLst/>
          </a:prstGeom>
          <a:solidFill>
            <a:srgbClr val="FF0000">
              <a:alpha val="22000"/>
            </a:srgbClr>
          </a:solidFill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42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9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4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500DB-C5E4-684C-AF89-6A2A24105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Computational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E2A54-DF1C-AA4E-8156-C4BC9ECD6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50506" cy="4351338"/>
          </a:xfrm>
        </p:spPr>
        <p:txBody>
          <a:bodyPr/>
          <a:lstStyle/>
          <a:p>
            <a:r>
              <a:rPr lang="en-US" dirty="0"/>
              <a:t>Components:</a:t>
            </a:r>
          </a:p>
          <a:p>
            <a:pPr lvl="1"/>
            <a:r>
              <a:rPr lang="en-US" dirty="0"/>
              <a:t>Readout layer:</a:t>
            </a:r>
          </a:p>
          <a:p>
            <a:pPr lvl="2"/>
            <a:r>
              <a:rPr lang="en-US" dirty="0"/>
              <a:t>Outputs are computed by a linear combination of functions of the internal state variables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r>
              <a:rPr lang="en-US" dirty="0"/>
              <a:t> 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Readout weights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A15E530-E522-9E4C-8A23-DE00A3CFDBCE}"/>
              </a:ext>
            </a:extLst>
          </p:cNvPr>
          <p:cNvSpPr txBox="1">
            <a:spLocks/>
          </p:cNvSpPr>
          <p:nvPr/>
        </p:nvSpPr>
        <p:spPr>
          <a:xfrm>
            <a:off x="5143500" y="1825625"/>
            <a:ext cx="6210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8434F5-8EAF-4C4C-95DC-E9E53B932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390" y="3525819"/>
            <a:ext cx="2871918" cy="367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EEA3CD-877B-C341-82F2-8CAAEEACB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0063" y="4320540"/>
            <a:ext cx="3446780" cy="29069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395D73-FECD-4C41-B277-2236B1343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9A35-C9E5-2A41-8849-587CE4E780C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2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500DB-C5E4-684C-AF89-6A2A24105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E2A54-DF1C-AA4E-8156-C4BC9ECD6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38703" cy="4351338"/>
          </a:xfrm>
        </p:spPr>
        <p:txBody>
          <a:bodyPr/>
          <a:lstStyle/>
          <a:p>
            <a:r>
              <a:rPr lang="en-US" dirty="0"/>
              <a:t>Arrhythmia</a:t>
            </a:r>
          </a:p>
          <a:p>
            <a:pPr lvl="1"/>
            <a:r>
              <a:rPr lang="en-US" dirty="0"/>
              <a:t>Disruption to the normal propagation of </a:t>
            </a:r>
            <a:br>
              <a:rPr lang="en-US" dirty="0"/>
            </a:br>
            <a:r>
              <a:rPr lang="en-US" dirty="0"/>
              <a:t>electrical waves (action potentials) </a:t>
            </a:r>
          </a:p>
          <a:p>
            <a:pPr lvl="1"/>
            <a:r>
              <a:rPr lang="en-US" dirty="0"/>
              <a:t>Most serious (e.g., fibrillation): reentrant waves </a:t>
            </a:r>
          </a:p>
          <a:p>
            <a:r>
              <a:rPr lang="en-US" dirty="0"/>
              <a:t>Alternans</a:t>
            </a:r>
          </a:p>
          <a:p>
            <a:pPr lvl="1"/>
            <a:r>
              <a:rPr lang="en-US" dirty="0"/>
              <a:t>Cardiac instabilities known to lead to the development of arrhythmias </a:t>
            </a:r>
          </a:p>
          <a:p>
            <a:pPr lvl="1"/>
            <a:r>
              <a:rPr lang="en-US" dirty="0"/>
              <a:t>A beat-to-beat alternation in the duration of action potentials </a:t>
            </a:r>
          </a:p>
          <a:p>
            <a:pPr lvl="1"/>
            <a:r>
              <a:rPr lang="en-US" dirty="0"/>
              <a:t>Nonlinear dynamics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953D2447-A97D-4E4D-B93E-8C048DDC7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683" y="4925486"/>
            <a:ext cx="4117145" cy="179598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34705F-CDA7-814C-92A5-89A1B8562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9A35-C9E5-2A41-8849-587CE4E780CC}" type="slidenum">
              <a:rPr lang="en-US" smtClean="0"/>
              <a:t>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464572-FF58-2B45-85AA-5A2C95A3C3D2}"/>
              </a:ext>
            </a:extLst>
          </p:cNvPr>
          <p:cNvSpPr txBox="1"/>
          <p:nvPr/>
        </p:nvSpPr>
        <p:spPr>
          <a:xfrm>
            <a:off x="276155" y="6532255"/>
            <a:ext cx="10910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Fenton, F. H. et al. (2009). Termination of atrial fibrillation using pulsed low-energy far-field stimulation. 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Circulation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(6), 467.</a:t>
            </a:r>
          </a:p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Alonso, S.,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Bär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M., &amp;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Echebarria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B. (2016). Nonlinear physics of electrical wave propagation in the heart: a review. 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Reports on Progress in Physics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(9), 096601.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02E3812-5D99-3046-9419-E53C9E523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71" y="1334082"/>
            <a:ext cx="4916573" cy="359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 descr="C:\fenton\talks\Calgary\pigpacing.gif">
            <a:extLst>
              <a:ext uri="{FF2B5EF4-FFF2-40B4-BE49-F238E27FC236}">
                <a16:creationId xmlns:a16="http://schemas.microsoft.com/office/drawing/2014/main" id="{3A928A01-FACC-7B4A-B9D7-B2A92D0CAA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31887" y="4995868"/>
            <a:ext cx="801352" cy="823925"/>
          </a:xfrm>
          <a:prstGeom prst="rect">
            <a:avLst/>
          </a:prstGeom>
          <a:noFill/>
        </p:spPr>
      </p:pic>
      <p:pic>
        <p:nvPicPr>
          <p:cNvPr id="12" name="Picture 3" descr="C:\fenton\talks\Calgary\pig_spiral.gif">
            <a:extLst>
              <a:ext uri="{FF2B5EF4-FFF2-40B4-BE49-F238E27FC236}">
                <a16:creationId xmlns:a16="http://schemas.microsoft.com/office/drawing/2014/main" id="{D323BDFF-444B-514D-936B-BE5B96C8CD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55158" y="4991923"/>
            <a:ext cx="865911" cy="824677"/>
          </a:xfrm>
          <a:prstGeom prst="rect">
            <a:avLst/>
          </a:prstGeom>
          <a:noFill/>
        </p:spPr>
      </p:pic>
      <p:pic>
        <p:nvPicPr>
          <p:cNvPr id="13" name="Picture 2" descr="C:\fenton\talks\Calgary\pig_spiral_brekup.gif">
            <a:extLst>
              <a:ext uri="{FF2B5EF4-FFF2-40B4-BE49-F238E27FC236}">
                <a16:creationId xmlns:a16="http://schemas.microsoft.com/office/drawing/2014/main" id="{007982EA-28C1-CD4D-A925-9D63DF88DF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22732" y="4991923"/>
            <a:ext cx="874657" cy="824677"/>
          </a:xfrm>
          <a:prstGeom prst="rect">
            <a:avLst/>
          </a:prstGeom>
          <a:noFill/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47F4F0CE-6BFF-B348-B968-9B7E015501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9" r="48203" b="30441"/>
          <a:stretch/>
        </p:blipFill>
        <p:spPr bwMode="auto">
          <a:xfrm>
            <a:off x="1354899" y="1385147"/>
            <a:ext cx="3795694" cy="47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" descr="C:\fenton\talks\Calgary\pigpacing.gif">
            <a:extLst>
              <a:ext uri="{FF2B5EF4-FFF2-40B4-BE49-F238E27FC236}">
                <a16:creationId xmlns:a16="http://schemas.microsoft.com/office/drawing/2014/main" id="{9708E6F6-53D6-1B4E-BA0E-7542505F8A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2137" y="4445086"/>
            <a:ext cx="1358700" cy="1396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677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833 L 0.43958 -0.1636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8" y="-777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3" presetClass="exit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93 L 0.24961 0.03542 " pathEditMode="relative" ptsTypes="AA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3" presetClass="exit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500DB-C5E4-684C-AF89-6A2A24105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Computational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E2A54-DF1C-AA4E-8156-C4BC9ECD6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  <a:p>
            <a:pPr lvl="1"/>
            <a:r>
              <a:rPr lang="en-US" dirty="0"/>
              <a:t>Developing a general-purpose reservoir computing computational package</a:t>
            </a:r>
          </a:p>
          <a:p>
            <a:pPr lvl="2"/>
            <a:r>
              <a:rPr lang="en-US" dirty="0"/>
              <a:t>Extendable</a:t>
            </a:r>
          </a:p>
          <a:p>
            <a:pPr lvl="2"/>
            <a:r>
              <a:rPr lang="en-US" dirty="0"/>
              <a:t>Hybrid approach</a:t>
            </a:r>
          </a:p>
          <a:p>
            <a:pPr lvl="2"/>
            <a:r>
              <a:rPr lang="en-US" dirty="0"/>
              <a:t>Graphical user interface </a:t>
            </a:r>
          </a:p>
          <a:p>
            <a:pPr lvl="2"/>
            <a:r>
              <a:rPr lang="en-US" dirty="0"/>
              <a:t>Visualization tools</a:t>
            </a:r>
          </a:p>
          <a:p>
            <a:pPr lvl="2"/>
            <a:r>
              <a:rPr lang="en-US" dirty="0"/>
              <a:t>MATLAB, Java</a:t>
            </a:r>
          </a:p>
          <a:p>
            <a:pPr lvl="2"/>
            <a:r>
              <a:rPr lang="en-US" dirty="0"/>
              <a:t>Supporting Python, Fortran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AF652D-8ECF-9648-B8D6-9BFA9E15E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9A35-C9E5-2A41-8849-587CE4E780CC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2E9DDD-FBB9-5E48-AD99-75381EFC7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337" y="2621052"/>
            <a:ext cx="5810463" cy="373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3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500DB-C5E4-684C-AF89-6A2A24105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E2A54-DF1C-AA4E-8156-C4BC9ECD6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Reservoir Architecture Enhancement </a:t>
            </a:r>
          </a:p>
          <a:p>
            <a:pPr lvl="1"/>
            <a:r>
              <a:rPr lang="en-US" dirty="0"/>
              <a:t>Various reservoir topologies</a:t>
            </a:r>
          </a:p>
          <a:p>
            <a:pPr lvl="2"/>
            <a:r>
              <a:rPr lang="en-US" dirty="0"/>
              <a:t>Clustered hybrid ESN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A1DAE7-46DC-114E-A8A7-D9C3B84187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10808" t="6152" r="8236" b="7553"/>
          <a:stretch/>
        </p:blipFill>
        <p:spPr>
          <a:xfrm>
            <a:off x="7564829" y="1326172"/>
            <a:ext cx="4430974" cy="2601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4F027E-8A4E-CC44-BF83-07432230FE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95" t="3744" r="6876" b="6331"/>
          <a:stretch/>
        </p:blipFill>
        <p:spPr>
          <a:xfrm>
            <a:off x="676190" y="2969312"/>
            <a:ext cx="7728774" cy="388868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0BDA44-75CE-2C42-AEAF-F58B48BB92B6}"/>
              </a:ext>
            </a:extLst>
          </p:cNvPr>
          <p:cNvCxnSpPr>
            <a:cxnSpLocks/>
          </p:cNvCxnSpPr>
          <p:nvPr/>
        </p:nvCxnSpPr>
        <p:spPr>
          <a:xfrm flipV="1">
            <a:off x="4271653" y="2931734"/>
            <a:ext cx="0" cy="2091203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2E60F8-73B6-1F46-83AD-82C491818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9A35-C9E5-2A41-8849-587CE4E780CC}" type="slidenum">
              <a:rPr lang="en-US" smtClean="0"/>
              <a:t>31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5816D0-2353-6540-8624-18311636B6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08" t="6152" r="8236" b="7553"/>
          <a:stretch/>
        </p:blipFill>
        <p:spPr>
          <a:xfrm>
            <a:off x="5150240" y="2284870"/>
            <a:ext cx="6845563" cy="401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1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29 -0.03449 L 0.07357 -0.30834 " pathEditMode="relative" ptsTypes="AA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500DB-C5E4-684C-AF89-6A2A24105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E2A54-DF1C-AA4E-8156-C4BC9ECD6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Reservoir Architecture Enhancement </a:t>
            </a:r>
          </a:p>
          <a:p>
            <a:pPr lvl="1"/>
            <a:r>
              <a:rPr lang="en-US" dirty="0"/>
              <a:t>Various reservoir topologies</a:t>
            </a:r>
          </a:p>
          <a:p>
            <a:pPr lvl="2"/>
            <a:r>
              <a:rPr lang="en-US" dirty="0"/>
              <a:t>Clustered hybrid ESN</a:t>
            </a:r>
          </a:p>
          <a:p>
            <a:pPr lvl="3"/>
            <a:r>
              <a:rPr lang="en-US" dirty="0"/>
              <a:t>Reservoir dynamical behavior</a:t>
            </a:r>
          </a:p>
          <a:p>
            <a:pPr lvl="3"/>
            <a:r>
              <a:rPr lang="en-US" dirty="0"/>
              <a:t>Readout connections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A1DAE7-46DC-114E-A8A7-D9C3B84187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08" t="6152" r="8236" b="7553"/>
          <a:stretch/>
        </p:blipFill>
        <p:spPr>
          <a:xfrm>
            <a:off x="7554838" y="1348338"/>
            <a:ext cx="4430974" cy="260183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2E60F8-73B6-1F46-83AD-82C491818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9A35-C9E5-2A41-8849-587CE4E780CC}" type="slidenum">
              <a:rPr lang="en-US" smtClean="0"/>
              <a:t>32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8A6953-34FF-A542-9C74-BF3B0BEFCF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24" t="8039" r="2463" b="5324"/>
          <a:stretch/>
        </p:blipFill>
        <p:spPr>
          <a:xfrm>
            <a:off x="1482246" y="3668234"/>
            <a:ext cx="3928997" cy="2869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88884E-9546-B04D-ABA1-61ED988012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50" t="5324" r="1316" b="5324"/>
          <a:stretch/>
        </p:blipFill>
        <p:spPr>
          <a:xfrm>
            <a:off x="6328869" y="3504173"/>
            <a:ext cx="4107305" cy="30335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14ACF3-689B-D04E-8E5A-E56824B15D6F}"/>
              </a:ext>
            </a:extLst>
          </p:cNvPr>
          <p:cNvSpPr/>
          <p:nvPr/>
        </p:nvSpPr>
        <p:spPr>
          <a:xfrm>
            <a:off x="6328869" y="3668234"/>
            <a:ext cx="3817213" cy="778506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922738-0748-754E-9AB5-5D9A8E445987}"/>
              </a:ext>
            </a:extLst>
          </p:cNvPr>
          <p:cNvSpPr/>
          <p:nvPr/>
        </p:nvSpPr>
        <p:spPr>
          <a:xfrm>
            <a:off x="6328869" y="4768727"/>
            <a:ext cx="3817213" cy="778506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18D3F6-9497-6540-A810-EB914CCDEF86}"/>
              </a:ext>
            </a:extLst>
          </p:cNvPr>
          <p:cNvSpPr/>
          <p:nvPr/>
        </p:nvSpPr>
        <p:spPr>
          <a:xfrm>
            <a:off x="6328868" y="5808126"/>
            <a:ext cx="3817213" cy="469957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1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500DB-C5E4-684C-AF89-6A2A24105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E2A54-DF1C-AA4E-8156-C4BC9ECD6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Reservoir Architecture Enhancement </a:t>
            </a:r>
          </a:p>
          <a:p>
            <a:pPr lvl="1"/>
            <a:r>
              <a:rPr lang="en-US" dirty="0"/>
              <a:t>Various reservoir topologies</a:t>
            </a:r>
          </a:p>
          <a:p>
            <a:pPr lvl="2"/>
            <a:r>
              <a:rPr lang="en-US" dirty="0"/>
              <a:t>Clustered hybrid ESN </a:t>
            </a:r>
          </a:p>
          <a:p>
            <a:pPr lvl="2"/>
            <a:r>
              <a:rPr lang="en-US" dirty="0"/>
              <a:t>Other topologies</a:t>
            </a:r>
          </a:p>
          <a:p>
            <a:pPr lvl="3"/>
            <a:r>
              <a:rPr lang="en-US" dirty="0"/>
              <a:t>Multi-layered and Deep ESNs</a:t>
            </a:r>
          </a:p>
          <a:p>
            <a:pPr lvl="3"/>
            <a:r>
              <a:rPr lang="en-US" dirty="0"/>
              <a:t>Decoupled ESN</a:t>
            </a:r>
          </a:p>
          <a:p>
            <a:pPr lvl="3"/>
            <a:r>
              <a:rPr lang="en-US" dirty="0"/>
              <a:t>Diagonal ESNs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E7366F9-8B22-C94A-8907-05904EF5C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115" y="1641300"/>
            <a:ext cx="3667932" cy="1787700"/>
          </a:xfrm>
          <a:prstGeom prst="rect">
            <a:avLst/>
          </a:prstGeom>
        </p:spPr>
      </p:pic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CDA15CD8-A705-5343-975C-83B101599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3741" y="3469710"/>
            <a:ext cx="2490061" cy="1222698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2273377D-9CB6-7C4C-9EC4-A1BACDF26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450172"/>
            <a:ext cx="2490061" cy="1861728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B48C9AFB-433E-0E4A-B218-978FCE4CD8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590" y="4450172"/>
            <a:ext cx="2250409" cy="1861728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6012B291-8014-864F-83DB-C74CA6EFC8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3003" y="4450172"/>
            <a:ext cx="2250410" cy="185641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87A84-183C-0841-9461-BB1E83E26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9A35-C9E5-2A41-8849-587CE4E780CC}" type="slidenum">
              <a:rPr lang="en-US" smtClean="0"/>
              <a:t>33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685EBE-189D-6645-A5C5-840D6E6D235B}"/>
              </a:ext>
            </a:extLst>
          </p:cNvPr>
          <p:cNvSpPr txBox="1"/>
          <p:nvPr/>
        </p:nvSpPr>
        <p:spPr>
          <a:xfrm>
            <a:off x="442971" y="6390218"/>
            <a:ext cx="10910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Xue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Y., Yang, L., &amp;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Haykin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(2007). Decoupled echo state networks with lateral inhibition. 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Networks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(3), 365-376.</a:t>
            </a:r>
          </a:p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Gallicchio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C., &amp;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Micheli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(2019, September). Reservoir Topology in Deep Echo State Networks. In 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Conference on Artificial Neural Networks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(pp. 62-75). Springer, Cham.</a:t>
            </a:r>
          </a:p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Gallicchio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C., &amp;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Micheli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(2011). Architectural and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markovian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factors of echo state networks. 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Networks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(5), 440-456.</a:t>
            </a:r>
          </a:p>
        </p:txBody>
      </p:sp>
    </p:spTree>
    <p:extLst>
      <p:ext uri="{BB962C8B-B14F-4D97-AF65-F5344CB8AC3E}">
        <p14:creationId xmlns:p14="http://schemas.microsoft.com/office/powerpoint/2010/main" val="296390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500DB-C5E4-684C-AF89-6A2A24105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E2A54-DF1C-AA4E-8156-C4BC9ECD6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Reservoir Adaptation Approaches</a:t>
            </a:r>
          </a:p>
          <a:p>
            <a:pPr lvl="1"/>
            <a:r>
              <a:rPr lang="en-US" dirty="0"/>
              <a:t>Intrinsic plasticity</a:t>
            </a:r>
          </a:p>
          <a:p>
            <a:pPr lvl="2"/>
            <a:r>
              <a:rPr lang="en-US" dirty="0"/>
              <a:t>Biological Neurons</a:t>
            </a:r>
          </a:p>
          <a:p>
            <a:pPr lvl="3"/>
            <a:r>
              <a:rPr lang="en-US" dirty="0"/>
              <a:t>Adjusting the level excitability</a:t>
            </a:r>
          </a:p>
          <a:p>
            <a:pPr lvl="3"/>
            <a:r>
              <a:rPr lang="en-US" dirty="0"/>
              <a:t>Fixed average firing rate</a:t>
            </a:r>
          </a:p>
          <a:p>
            <a:pPr lvl="2"/>
            <a:r>
              <a:rPr lang="en-US" dirty="0"/>
              <a:t>Learning rules:</a:t>
            </a:r>
          </a:p>
          <a:p>
            <a:pPr marL="1828800" lvl="3" indent="-457200">
              <a:buFont typeface="+mj-lt"/>
              <a:buAutoNum type="arabicPeriod"/>
            </a:pPr>
            <a:r>
              <a:rPr lang="en-US" dirty="0"/>
              <a:t>Information maximization </a:t>
            </a:r>
          </a:p>
          <a:p>
            <a:pPr marL="1828800" lvl="3" indent="-457200">
              <a:buFont typeface="+mj-lt"/>
              <a:buAutoNum type="arabicPeriod"/>
            </a:pPr>
            <a:r>
              <a:rPr lang="en-US" dirty="0"/>
              <a:t>Constraints on the output distribution </a:t>
            </a:r>
          </a:p>
          <a:p>
            <a:pPr marL="1828800" lvl="3" indent="-457200">
              <a:buFont typeface="+mj-lt"/>
              <a:buAutoNum type="arabicPeriod"/>
            </a:pPr>
            <a:r>
              <a:rPr lang="en-US" dirty="0"/>
              <a:t>Adapting the neurons’ intrinsic parameters </a:t>
            </a:r>
          </a:p>
          <a:p>
            <a:pPr lvl="2"/>
            <a:r>
              <a:rPr lang="en-US" dirty="0"/>
              <a:t>Gradient descent update rules:</a:t>
            </a:r>
          </a:p>
          <a:p>
            <a:pPr marL="914400" lvl="2" indent="0">
              <a:buNone/>
            </a:pPr>
            <a:endParaRPr lang="en-US" dirty="0"/>
          </a:p>
          <a:p>
            <a:pPr marL="1371600" lvl="3" indent="0">
              <a:buNone/>
            </a:pPr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E1EB71-99B5-A147-A50D-FBD404A68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620" y="5846342"/>
            <a:ext cx="4089400" cy="279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DB8897-DD09-234C-900A-EC0130ACD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1620" y="6260679"/>
            <a:ext cx="1447800" cy="25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8366B0-FA37-964B-A763-5697C6FD87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90" t="41626" r="38272" b="36561"/>
          <a:stretch/>
        </p:blipFill>
        <p:spPr>
          <a:xfrm>
            <a:off x="6946030" y="1870075"/>
            <a:ext cx="4980307" cy="347652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D0FA1E-BFF5-A149-9855-9CBFF01B3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9A35-C9E5-2A41-8849-587CE4E780CC}" type="slidenum">
              <a:rPr lang="en-US" smtClean="0"/>
              <a:t>34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D575E3-849A-F340-B955-11E055524AF2}"/>
              </a:ext>
            </a:extLst>
          </p:cNvPr>
          <p:cNvSpPr/>
          <p:nvPr/>
        </p:nvSpPr>
        <p:spPr>
          <a:xfrm>
            <a:off x="7218217" y="3331923"/>
            <a:ext cx="4708120" cy="875583"/>
          </a:xfrm>
          <a:prstGeom prst="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3301DD-FBAA-E946-A825-67FBD43570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1620" y="5295380"/>
            <a:ext cx="1682750" cy="234950"/>
          </a:xfrm>
          <a:prstGeom prst="rect">
            <a:avLst/>
          </a:prstGeom>
        </p:spPr>
      </p:pic>
      <p:sp>
        <p:nvSpPr>
          <p:cNvPr id="10" name="Line Callout 2 9">
            <a:extLst>
              <a:ext uri="{FF2B5EF4-FFF2-40B4-BE49-F238E27FC236}">
                <a16:creationId xmlns:a16="http://schemas.microsoft.com/office/drawing/2014/main" id="{4F6560BF-E9BE-C74B-855F-A06FE7C4163A}"/>
              </a:ext>
            </a:extLst>
          </p:cNvPr>
          <p:cNvSpPr/>
          <p:nvPr/>
        </p:nvSpPr>
        <p:spPr>
          <a:xfrm>
            <a:off x="4365270" y="5530329"/>
            <a:ext cx="757788" cy="264791"/>
          </a:xfrm>
          <a:prstGeom prst="borderCallout2">
            <a:avLst>
              <a:gd name="adj1" fmla="val 79871"/>
              <a:gd name="adj2" fmla="val -1048"/>
              <a:gd name="adj3" fmla="val 77725"/>
              <a:gd name="adj4" fmla="val -42549"/>
              <a:gd name="adj5" fmla="val -12520"/>
              <a:gd name="adj6" fmla="val -66098"/>
            </a:avLst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bias</a:t>
            </a:r>
          </a:p>
        </p:txBody>
      </p:sp>
      <p:sp>
        <p:nvSpPr>
          <p:cNvPr id="11" name="Line Callout 2 10">
            <a:extLst>
              <a:ext uri="{FF2B5EF4-FFF2-40B4-BE49-F238E27FC236}">
                <a16:creationId xmlns:a16="http://schemas.microsoft.com/office/drawing/2014/main" id="{DBDC5AB6-442E-1F41-939E-4CAB989F1CCE}"/>
              </a:ext>
            </a:extLst>
          </p:cNvPr>
          <p:cNvSpPr/>
          <p:nvPr/>
        </p:nvSpPr>
        <p:spPr>
          <a:xfrm>
            <a:off x="1381474" y="5591715"/>
            <a:ext cx="635217" cy="279400"/>
          </a:xfrm>
          <a:prstGeom prst="borderCallout2">
            <a:avLst>
              <a:gd name="adj1" fmla="val 50765"/>
              <a:gd name="adj2" fmla="val 99739"/>
              <a:gd name="adj3" fmla="val 51296"/>
              <a:gd name="adj4" fmla="val 279242"/>
              <a:gd name="adj5" fmla="val -29789"/>
              <a:gd name="adj6" fmla="val 310489"/>
            </a:avLst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gain</a:t>
            </a:r>
          </a:p>
        </p:txBody>
      </p:sp>
    </p:spTree>
    <p:extLst>
      <p:ext uri="{BB962C8B-B14F-4D97-AF65-F5344CB8AC3E}">
        <p14:creationId xmlns:p14="http://schemas.microsoft.com/office/powerpoint/2010/main" val="226689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500DB-C5E4-684C-AF89-6A2A24105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E2A54-DF1C-AA4E-8156-C4BC9ECD6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38" y="1825625"/>
            <a:ext cx="6137366" cy="4351338"/>
          </a:xfrm>
        </p:spPr>
        <p:txBody>
          <a:bodyPr/>
          <a:lstStyle/>
          <a:p>
            <a:r>
              <a:rPr lang="en-US" dirty="0"/>
              <a:t>Evolutionary Optimization Approaches</a:t>
            </a:r>
          </a:p>
          <a:p>
            <a:pPr lvl="1"/>
            <a:r>
              <a:rPr lang="en-US" dirty="0"/>
              <a:t>Particle swarm optimization (PSO)</a:t>
            </a:r>
          </a:p>
          <a:p>
            <a:pPr lvl="1"/>
            <a:r>
              <a:rPr lang="en-US" dirty="0"/>
              <a:t>Generic algorithm (GA)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ESN Internal Properties</a:t>
            </a:r>
          </a:p>
          <a:p>
            <a:pPr lvl="1"/>
            <a:r>
              <a:rPr lang="en-US" dirty="0"/>
              <a:t>Echo state property</a:t>
            </a:r>
          </a:p>
          <a:p>
            <a:pPr lvl="1"/>
            <a:r>
              <a:rPr lang="en-US" dirty="0"/>
              <a:t>Memory capacity</a:t>
            </a:r>
          </a:p>
          <a:p>
            <a:pPr lvl="1"/>
            <a:endParaRPr lang="en-US" dirty="0"/>
          </a:p>
          <a:p>
            <a:pPr marL="1371600" lvl="3" indent="0">
              <a:buNone/>
            </a:pPr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C0B4B-3381-144F-A5AD-BC267F6C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9A35-C9E5-2A41-8849-587CE4E780CC}" type="slidenum">
              <a:rPr lang="en-US" smtClean="0"/>
              <a:t>35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6D5EBBB-05B9-214C-A562-0D850D29F5F9}"/>
              </a:ext>
            </a:extLst>
          </p:cNvPr>
          <p:cNvSpPr txBox="1">
            <a:spLocks/>
          </p:cNvSpPr>
          <p:nvPr/>
        </p:nvSpPr>
        <p:spPr>
          <a:xfrm>
            <a:off x="6901543" y="1825625"/>
            <a:ext cx="4648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Knowledge-based Model</a:t>
            </a:r>
          </a:p>
          <a:p>
            <a:pPr lvl="1"/>
            <a:r>
              <a:rPr lang="en-US" dirty="0"/>
              <a:t>Promoting prediction ability</a:t>
            </a:r>
          </a:p>
          <a:p>
            <a:pPr lvl="1"/>
            <a:r>
              <a:rPr lang="en-US" dirty="0"/>
              <a:t>Contribution</a:t>
            </a:r>
          </a:p>
          <a:p>
            <a:pPr lvl="2"/>
            <a:r>
              <a:rPr lang="en-US" dirty="0"/>
              <a:t>Various level of complexity</a:t>
            </a:r>
          </a:p>
          <a:p>
            <a:pPr lvl="2"/>
            <a:r>
              <a:rPr lang="en-US" dirty="0"/>
              <a:t>Computational overhead</a:t>
            </a:r>
          </a:p>
          <a:p>
            <a:pPr lvl="1"/>
            <a:r>
              <a:rPr lang="en-US" dirty="0"/>
              <a:t>Connection to the reservoir</a:t>
            </a:r>
          </a:p>
          <a:p>
            <a:pPr lvl="2"/>
            <a:r>
              <a:rPr lang="en-US" dirty="0"/>
              <a:t>One or several node(s)</a:t>
            </a:r>
          </a:p>
          <a:p>
            <a:pPr lvl="2"/>
            <a:r>
              <a:rPr lang="en-US" dirty="0"/>
              <a:t>One or multiple cluster(s)</a:t>
            </a:r>
          </a:p>
          <a:p>
            <a:pPr lvl="2"/>
            <a:r>
              <a:rPr lang="en-US" dirty="0"/>
              <a:t>One or multiple layer(s)</a:t>
            </a:r>
          </a:p>
          <a:p>
            <a:pPr lvl="2"/>
            <a:r>
              <a:rPr lang="en-US" dirty="0"/>
              <a:t>Direct link to readout layer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06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500DB-C5E4-684C-AF89-6A2A24105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Modeling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E2A54-DF1C-AA4E-8156-C4BC9ECD6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34" y="1825625"/>
            <a:ext cx="11852366" cy="46672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Modeling and studying cardiac electrophysiological signaling</a:t>
            </a:r>
          </a:p>
          <a:p>
            <a:r>
              <a:rPr lang="en-US" dirty="0"/>
              <a:t>Modeling approaches</a:t>
            </a:r>
          </a:p>
          <a:p>
            <a:pPr lvl="1"/>
            <a:r>
              <a:rPr lang="en-US" dirty="0"/>
              <a:t>Mathematical models</a:t>
            </a:r>
          </a:p>
          <a:p>
            <a:pPr lvl="2"/>
            <a:r>
              <a:rPr lang="en-US" dirty="0"/>
              <a:t>Explain how transmembrane currents and the underlying ionic processes generate action potential </a:t>
            </a:r>
          </a:p>
          <a:p>
            <a:pPr lvl="2"/>
            <a:r>
              <a:rPr lang="en-US" dirty="0"/>
              <a:t>Insights into the fundamental mechanisms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Data-driven models; Machine learning</a:t>
            </a:r>
          </a:p>
          <a:p>
            <a:pPr lvl="2"/>
            <a:r>
              <a:rPr lang="en-US" dirty="0"/>
              <a:t>Recurrent neural networks (RNNs)</a:t>
            </a:r>
          </a:p>
          <a:p>
            <a:pPr lvl="3"/>
            <a:r>
              <a:rPr lang="en-US" dirty="0"/>
              <a:t>Long short-term memory (LSTM) networks</a:t>
            </a:r>
          </a:p>
          <a:p>
            <a:pPr lvl="3"/>
            <a:r>
              <a:rPr lang="en-US" dirty="0"/>
              <a:t>Gated recurrent units (GRUs) </a:t>
            </a:r>
          </a:p>
          <a:p>
            <a:pPr lvl="2"/>
            <a:r>
              <a:rPr lang="en-US" dirty="0"/>
              <a:t>Reservoir computing</a:t>
            </a:r>
          </a:p>
          <a:p>
            <a:pPr lvl="3"/>
            <a:r>
              <a:rPr lang="en-US" dirty="0"/>
              <a:t>Echo state networks (ESNs)</a:t>
            </a:r>
          </a:p>
          <a:p>
            <a:pPr lvl="3"/>
            <a:r>
              <a:rPr lang="en-US" dirty="0"/>
              <a:t>Hybrid echo state networks (HESNs)</a:t>
            </a:r>
          </a:p>
          <a:p>
            <a:pPr lvl="2"/>
            <a:r>
              <a:rPr lang="en-US" b="1" dirty="0"/>
              <a:t>Comparative study: performance, prediction accuracy, computational time, trade-offs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BD317-DE85-2E40-8ED2-93690BD52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A9A35-C9E5-2A41-8849-587CE4E780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7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7110C-861B-FB4C-99DD-17EEC1503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Time-series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3A7FB-A86A-E94E-94FA-DCDFF62FB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Sequence modeling; time-series modeling</a:t>
            </a:r>
          </a:p>
          <a:p>
            <a:pPr lvl="1"/>
            <a:r>
              <a:rPr lang="en-US" dirty="0"/>
              <a:t>Sequence prediction (sequence learning)</a:t>
            </a:r>
          </a:p>
          <a:p>
            <a:pPr lvl="1"/>
            <a:r>
              <a:rPr lang="en-US" dirty="0"/>
              <a:t>Sequence classification (most of the time discrete sequence classification)</a:t>
            </a:r>
          </a:p>
          <a:p>
            <a:pPr lvl="1"/>
            <a:r>
              <a:rPr lang="en-US" dirty="0"/>
              <a:t>Sequence generation</a:t>
            </a:r>
          </a:p>
          <a:p>
            <a:pPr lvl="1"/>
            <a:r>
              <a:rPr lang="en-US" dirty="0"/>
              <a:t>Sequence-to-sequence prediction (seq2seq)</a:t>
            </a:r>
          </a:p>
          <a:p>
            <a:r>
              <a:rPr lang="en-US" dirty="0"/>
              <a:t>Forecasting horizon</a:t>
            </a:r>
          </a:p>
          <a:p>
            <a:pPr lvl="1"/>
            <a:r>
              <a:rPr lang="en-US" dirty="0"/>
              <a:t>One-step ahead: (predictive models)</a:t>
            </a:r>
          </a:p>
          <a:p>
            <a:pPr lvl="2"/>
            <a:r>
              <a:rPr lang="en-US" dirty="0"/>
              <a:t>Weather forecasting: next day</a:t>
            </a:r>
          </a:p>
          <a:p>
            <a:pPr lvl="2"/>
            <a:r>
              <a:rPr lang="en-US" dirty="0"/>
              <a:t>Next market value</a:t>
            </a:r>
          </a:p>
          <a:p>
            <a:pPr lvl="1"/>
            <a:r>
              <a:rPr lang="en-US" dirty="0"/>
              <a:t>Multi-step ahead: (generative models)</a:t>
            </a:r>
          </a:p>
          <a:p>
            <a:pPr lvl="2"/>
            <a:r>
              <a:rPr lang="en-US" dirty="0"/>
              <a:t>Weather forecasting: next week, next 24 hours</a:t>
            </a:r>
          </a:p>
          <a:p>
            <a:pPr lvl="2"/>
            <a:r>
              <a:rPr lang="en-US" dirty="0"/>
              <a:t>Cardiac action potential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604CCD-0F62-6840-91DA-22790E228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" t="2105" r="7692" b="9931"/>
          <a:stretch/>
        </p:blipFill>
        <p:spPr bwMode="auto">
          <a:xfrm>
            <a:off x="7203071" y="3255244"/>
            <a:ext cx="4632600" cy="29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06292F-52AB-AC48-9BBD-71F615E4CEFD}"/>
              </a:ext>
            </a:extLst>
          </p:cNvPr>
          <p:cNvSpPr txBox="1"/>
          <p:nvPr/>
        </p:nvSpPr>
        <p:spPr>
          <a:xfrm>
            <a:off x="487731" y="6596390"/>
            <a:ext cx="82589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Brownlee, Jason.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short-term memory networks with python: develop sequence prediction models with deep learning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Machine Learning Mastery, 2017.</a:t>
            </a:r>
          </a:p>
        </p:txBody>
      </p:sp>
    </p:spTree>
    <p:extLst>
      <p:ext uri="{BB962C8B-B14F-4D97-AF65-F5344CB8AC3E}">
        <p14:creationId xmlns:p14="http://schemas.microsoft.com/office/powerpoint/2010/main" val="357225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E012-A6CC-F34F-A426-F3AB2686A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Recurrent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86EF4-A73E-8142-9634-70A5BDF85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Temporal problems</a:t>
            </a:r>
          </a:p>
          <a:p>
            <a:r>
              <a:rPr lang="en-US" dirty="0"/>
              <a:t>Recurrent connections </a:t>
            </a:r>
          </a:p>
          <a:p>
            <a:r>
              <a:rPr lang="en-US" dirty="0"/>
              <a:t>Directed graph along a temporal sequence </a:t>
            </a:r>
          </a:p>
          <a:p>
            <a:r>
              <a:rPr lang="en-US" dirty="0"/>
              <a:t>Exhibits temporal dynamic behavior</a:t>
            </a:r>
          </a:p>
          <a:p>
            <a:r>
              <a:rPr lang="en-US" dirty="0"/>
              <a:t>Internal state (memory)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23FB87-3D89-A344-A820-0F55CCD68EAC}"/>
              </a:ext>
            </a:extLst>
          </p:cNvPr>
          <p:cNvSpPr txBox="1"/>
          <p:nvPr/>
        </p:nvSpPr>
        <p:spPr>
          <a:xfrm>
            <a:off x="838200" y="6492875"/>
            <a:ext cx="22060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https://machinelearningknowledge.ai/</a:t>
            </a:r>
          </a:p>
        </p:txBody>
      </p:sp>
      <p:pic>
        <p:nvPicPr>
          <p:cNvPr id="8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7EB3B356-94E6-214B-989A-854E78CC8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275" y="1631419"/>
            <a:ext cx="3328059" cy="28172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79BB6E-6F34-F242-A77C-7120C80F2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633" y="4508439"/>
            <a:ext cx="5651500" cy="220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7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E012-A6CC-F34F-A426-F3AB2686A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Recurrent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86EF4-A73E-8142-9634-70A5BDF85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Limitations and problems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Notoriously difficult to train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Back-propagation through time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Unfolding network in time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Computationally inefficient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Vanishing gradient issue</a:t>
            </a:r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Solutions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Gated RNNs: LSTM, GRUs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New learning paradigm: reservoir computing (RC)</a:t>
            </a:r>
          </a:p>
          <a:p>
            <a:pPr lvl="1"/>
            <a:endParaRPr lang="en-U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786E615-B327-D645-B25B-F553540A31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99" b="12623"/>
          <a:stretch/>
        </p:blipFill>
        <p:spPr>
          <a:xfrm>
            <a:off x="6356350" y="1825625"/>
            <a:ext cx="4997450" cy="203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9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8D4EA-AD6F-074A-95C9-A07633460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Recurrent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48098-F7CC-794C-80A0-075D7954D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2922" y="1690688"/>
            <a:ext cx="3020878" cy="2741827"/>
          </a:xfrm>
        </p:spPr>
        <p:txBody>
          <a:bodyPr/>
          <a:lstStyle/>
          <a:p>
            <a:r>
              <a:rPr lang="en-US" dirty="0"/>
              <a:t>RC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27D5C2-2327-F943-9F56-8BB7C10FB71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37075" y="1744902"/>
            <a:ext cx="2385289" cy="2592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589C2C-CFB7-6041-9B53-00704AC50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14" y="1796927"/>
            <a:ext cx="3116725" cy="25207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878072-90AA-8A41-B342-D91CB4688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1672" y="1760633"/>
            <a:ext cx="3051324" cy="2564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1CCC52-ECA9-4F41-B1F1-8323BD825B3C}"/>
              </a:ext>
            </a:extLst>
          </p:cNvPr>
          <p:cNvSpPr txBox="1"/>
          <p:nvPr/>
        </p:nvSpPr>
        <p:spPr>
          <a:xfrm>
            <a:off x="153507" y="6492875"/>
            <a:ext cx="1188498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Vlachas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Pantelis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R., et al. "Backpropagation algorithms and reservoir computing in recurrent neural networks for the forecasting of complex spatiotemporal dynamics." 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Networks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126 (2020): 191-217.</a:t>
            </a:r>
          </a:p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18E7EF-3DE7-1D4E-9315-5BB074D9BC68}"/>
              </a:ext>
            </a:extLst>
          </p:cNvPr>
          <p:cNvSpPr txBox="1">
            <a:spLocks/>
          </p:cNvSpPr>
          <p:nvPr/>
        </p:nvSpPr>
        <p:spPr>
          <a:xfrm>
            <a:off x="689998" y="1660678"/>
            <a:ext cx="7152144" cy="2520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LSTM                            GRU</a:t>
            </a:r>
          </a:p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9FA683B-B446-E741-8282-E0989066D208}"/>
              </a:ext>
            </a:extLst>
          </p:cNvPr>
          <p:cNvSpPr txBox="1">
            <a:spLocks/>
          </p:cNvSpPr>
          <p:nvPr/>
        </p:nvSpPr>
        <p:spPr>
          <a:xfrm>
            <a:off x="659002" y="4427136"/>
            <a:ext cx="10515600" cy="20258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Possessing an internal high-dimensional hidden state </a:t>
            </a:r>
          </a:p>
          <a:p>
            <a:pPr lvl="1"/>
            <a:r>
              <a:rPr lang="en-US" dirty="0"/>
              <a:t>Enabling the encoding of temporal dependencies on past state history</a:t>
            </a:r>
          </a:p>
          <a:p>
            <a:pPr lvl="1"/>
            <a:r>
              <a:rPr lang="en-US" dirty="0"/>
              <a:t>General form of the models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The difference is in the realization of mapping functions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DA5203-C491-FF4A-A92A-59385E379A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998" y="5223138"/>
            <a:ext cx="2273300" cy="35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2CC617-024D-AD43-82D0-1F12D9F54D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8291" y="5292109"/>
            <a:ext cx="1816100" cy="342900"/>
          </a:xfrm>
          <a:prstGeom prst="rect">
            <a:avLst/>
          </a:prstGeom>
        </p:spPr>
      </p:pic>
      <p:sp>
        <p:nvSpPr>
          <p:cNvPr id="14" name="Line Callout 2 13">
            <a:extLst>
              <a:ext uri="{FF2B5EF4-FFF2-40B4-BE49-F238E27FC236}">
                <a16:creationId xmlns:a16="http://schemas.microsoft.com/office/drawing/2014/main" id="{E69BC81E-AC0B-E649-922B-4801D5074D5C}"/>
              </a:ext>
            </a:extLst>
          </p:cNvPr>
          <p:cNvSpPr/>
          <p:nvPr/>
        </p:nvSpPr>
        <p:spPr>
          <a:xfrm>
            <a:off x="5056823" y="5640304"/>
            <a:ext cx="2078351" cy="242334"/>
          </a:xfrm>
          <a:prstGeom prst="borderCallout2">
            <a:avLst>
              <a:gd name="adj1" fmla="val 74283"/>
              <a:gd name="adj2" fmla="val 99738"/>
              <a:gd name="adj3" fmla="val 72541"/>
              <a:gd name="adj4" fmla="val 111686"/>
              <a:gd name="adj5" fmla="val -25108"/>
              <a:gd name="adj6" fmla="val 111911"/>
            </a:avLst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hidden-to-hidden mapping</a:t>
            </a:r>
          </a:p>
        </p:txBody>
      </p:sp>
      <p:sp>
        <p:nvSpPr>
          <p:cNvPr id="15" name="Line Callout 2 14">
            <a:extLst>
              <a:ext uri="{FF2B5EF4-FFF2-40B4-BE49-F238E27FC236}">
                <a16:creationId xmlns:a16="http://schemas.microsoft.com/office/drawing/2014/main" id="{5ADF6E52-B2E3-FD45-8153-71E732B8291C}"/>
              </a:ext>
            </a:extLst>
          </p:cNvPr>
          <p:cNvSpPr/>
          <p:nvPr/>
        </p:nvSpPr>
        <p:spPr>
          <a:xfrm>
            <a:off x="10447503" y="6031343"/>
            <a:ext cx="1454198" cy="421674"/>
          </a:xfrm>
          <a:prstGeom prst="borderCallout2">
            <a:avLst>
              <a:gd name="adj1" fmla="val -4910"/>
              <a:gd name="adj2" fmla="val 45964"/>
              <a:gd name="adj3" fmla="val -35191"/>
              <a:gd name="adj4" fmla="val 45963"/>
              <a:gd name="adj5" fmla="val -88132"/>
              <a:gd name="adj6" fmla="val 19472"/>
            </a:avLst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hidden-to-output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mapping</a:t>
            </a:r>
          </a:p>
        </p:txBody>
      </p:sp>
    </p:spTree>
    <p:extLst>
      <p:ext uri="{BB962C8B-B14F-4D97-AF65-F5344CB8AC3E}">
        <p14:creationId xmlns:p14="http://schemas.microsoft.com/office/powerpoint/2010/main" val="261338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E012-A6CC-F34F-A426-F3AB2686A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Gated RNNs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86EF4-A73E-8142-9634-70A5BDF85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316" y="1336332"/>
            <a:ext cx="4885267" cy="4351338"/>
          </a:xfrm>
        </p:spPr>
        <p:txBody>
          <a:bodyPr/>
          <a:lstStyle/>
          <a:p>
            <a:r>
              <a:rPr lang="en-US" dirty="0"/>
              <a:t>Long short-term memory</a:t>
            </a:r>
          </a:p>
          <a:p>
            <a:pPr lvl="1"/>
            <a:r>
              <a:rPr lang="en-US" dirty="0"/>
              <a:t>Gating mechanism </a:t>
            </a:r>
          </a:p>
          <a:p>
            <a:pPr lvl="1"/>
            <a:r>
              <a:rPr lang="en-US" dirty="0"/>
              <a:t>Allows information forgetting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201230-C9D5-7C48-8DE0-2A0592DC5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374" y="5009387"/>
            <a:ext cx="4786626" cy="1024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303810-E2E3-8548-8E50-DE0692365A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7993" y="2774865"/>
            <a:ext cx="2550691" cy="20629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ED6FEA-212B-0F44-9852-07A555886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9374" y="6288143"/>
            <a:ext cx="1428942" cy="40946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379BF6-48C8-324B-83E0-B8CCABE79478}"/>
              </a:ext>
            </a:extLst>
          </p:cNvPr>
          <p:cNvSpPr txBox="1">
            <a:spLocks/>
          </p:cNvSpPr>
          <p:nvPr/>
        </p:nvSpPr>
        <p:spPr>
          <a:xfrm>
            <a:off x="6572059" y="1370066"/>
            <a:ext cx="5325060" cy="4151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Gated recurrent units (GRU)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Simplified version of LSTM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 Combining forget and input gates</a:t>
            </a:r>
          </a:p>
          <a:p>
            <a:pPr lvl="1">
              <a:spcBef>
                <a:spcPts val="1000"/>
              </a:spcBef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F412F3-C2F6-5047-BC86-EE17575B104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9790" y="2795652"/>
            <a:ext cx="2328253" cy="1956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9B0B7-D3FE-6B4C-B53D-9BB5F8A688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5848" y="4837806"/>
            <a:ext cx="3340615" cy="13059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AED987-6FB1-EB40-BBCB-3DD1D9094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7448" y="6348497"/>
            <a:ext cx="1243150" cy="356224"/>
          </a:xfrm>
          <a:prstGeom prst="rect">
            <a:avLst/>
          </a:prstGeom>
        </p:spPr>
      </p:pic>
      <p:sp>
        <p:nvSpPr>
          <p:cNvPr id="11" name="Line Callout 2 10">
            <a:extLst>
              <a:ext uri="{FF2B5EF4-FFF2-40B4-BE49-F238E27FC236}">
                <a16:creationId xmlns:a16="http://schemas.microsoft.com/office/drawing/2014/main" id="{65856DB3-CB66-944C-9E80-9C2B825FAEBD}"/>
              </a:ext>
            </a:extLst>
          </p:cNvPr>
          <p:cNvSpPr/>
          <p:nvPr/>
        </p:nvSpPr>
        <p:spPr>
          <a:xfrm>
            <a:off x="420236" y="2774865"/>
            <a:ext cx="1942718" cy="1977757"/>
          </a:xfrm>
          <a:prstGeom prst="borderCallout2">
            <a:avLst>
              <a:gd name="adj1" fmla="val 100375"/>
              <a:gd name="adj2" fmla="val 2805"/>
              <a:gd name="adj3" fmla="val 119642"/>
              <a:gd name="adj4" fmla="val 3103"/>
              <a:gd name="adj5" fmla="val 135109"/>
              <a:gd name="adj6" fmla="val 31755"/>
            </a:avLst>
          </a:prstGeom>
          <a:ln w="1905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g: gate vector signals</a:t>
            </a:r>
          </a:p>
          <a:p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cell state</a:t>
            </a:r>
          </a:p>
          <a:p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W, b: wights and biases </a:t>
            </a:r>
          </a:p>
          <a:p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superscripts: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f: forget</a:t>
            </a:r>
          </a:p>
          <a:p>
            <a:pPr marL="285750" indent="-285750">
              <a:buFontTx/>
              <a:buChar char="-"/>
            </a:pPr>
            <a:r>
              <a:rPr lang="en-US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input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o: output</a:t>
            </a:r>
          </a:p>
        </p:txBody>
      </p:sp>
      <p:sp>
        <p:nvSpPr>
          <p:cNvPr id="12" name="Line Callout 2 11">
            <a:extLst>
              <a:ext uri="{FF2B5EF4-FFF2-40B4-BE49-F238E27FC236}">
                <a16:creationId xmlns:a16="http://schemas.microsoft.com/office/drawing/2014/main" id="{677E6548-D171-0B4B-BA21-9DE2E1D47C8E}"/>
              </a:ext>
            </a:extLst>
          </p:cNvPr>
          <p:cNvSpPr/>
          <p:nvPr/>
        </p:nvSpPr>
        <p:spPr>
          <a:xfrm>
            <a:off x="6688134" y="4215689"/>
            <a:ext cx="1215582" cy="579209"/>
          </a:xfrm>
          <a:prstGeom prst="borderCallout2">
            <a:avLst>
              <a:gd name="adj1" fmla="val 100375"/>
              <a:gd name="adj2" fmla="val 2805"/>
              <a:gd name="adj3" fmla="val 119642"/>
              <a:gd name="adj4" fmla="val 3103"/>
              <a:gd name="adj5" fmla="val 164807"/>
              <a:gd name="adj6" fmla="val 54843"/>
            </a:avLst>
          </a:prstGeom>
          <a:ln w="1905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z: update gate</a:t>
            </a:r>
          </a:p>
          <a:p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r: reset gate</a:t>
            </a:r>
          </a:p>
        </p:txBody>
      </p:sp>
    </p:spTree>
    <p:extLst>
      <p:ext uri="{BB962C8B-B14F-4D97-AF65-F5344CB8AC3E}">
        <p14:creationId xmlns:p14="http://schemas.microsoft.com/office/powerpoint/2010/main" val="310850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20620</TotalTime>
  <Words>1709</Words>
  <Application>Microsoft Macintosh PowerPoint</Application>
  <PresentationFormat>Widescreen</PresentationFormat>
  <Paragraphs>457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Cambria Math</vt:lpstr>
      <vt:lpstr>Times New Roman</vt:lpstr>
      <vt:lpstr>Office Theme</vt:lpstr>
      <vt:lpstr>Cardiac Action Potential Prediction Using Recurrent Neural Networks and Reservoir Computing Techniques: A Comparative Study</vt:lpstr>
      <vt:lpstr>Introduction</vt:lpstr>
      <vt:lpstr>Introduction</vt:lpstr>
      <vt:lpstr>Modeling Approaches</vt:lpstr>
      <vt:lpstr>Time-series Modeling</vt:lpstr>
      <vt:lpstr>Recurrent Neural Networks</vt:lpstr>
      <vt:lpstr>Recurrent Neural Networks</vt:lpstr>
      <vt:lpstr>Recurrent Neural Networks</vt:lpstr>
      <vt:lpstr>Gated RNNs</vt:lpstr>
      <vt:lpstr>Reservoir Computing</vt:lpstr>
      <vt:lpstr>Hybrid ESN</vt:lpstr>
      <vt:lpstr>Hybrid ESN</vt:lpstr>
      <vt:lpstr>Experiments</vt:lpstr>
      <vt:lpstr>Benchmark: Mackey-Glass</vt:lpstr>
      <vt:lpstr>Benchmark: Mackey-Glass</vt:lpstr>
      <vt:lpstr>Benchmark: Lorenz System</vt:lpstr>
      <vt:lpstr>Cardiac Action Potential Fenton-Karma</vt:lpstr>
      <vt:lpstr>Cardiac Action Potential Hybrid ESN</vt:lpstr>
      <vt:lpstr>Cardiac Action Potential Hybrid ESN</vt:lpstr>
      <vt:lpstr>Computational Efficiency</vt:lpstr>
      <vt:lpstr>Cardiac Action Potential</vt:lpstr>
      <vt:lpstr>Cardiac Action Potential</vt:lpstr>
      <vt:lpstr>Summary and Conclusion</vt:lpstr>
      <vt:lpstr>Acknowledgements</vt:lpstr>
      <vt:lpstr>Thank you!</vt:lpstr>
      <vt:lpstr>Additional Slides </vt:lpstr>
      <vt:lpstr>Reservoir Computing Echo State Networks</vt:lpstr>
      <vt:lpstr>Computational Framework</vt:lpstr>
      <vt:lpstr>Computational Framework</vt:lpstr>
      <vt:lpstr>Computational Framework</vt:lpstr>
      <vt:lpstr>Improvements</vt:lpstr>
      <vt:lpstr>Improvements</vt:lpstr>
      <vt:lpstr>Improvements</vt:lpstr>
      <vt:lpstr>Improvements</vt:lpstr>
      <vt:lpstr>Improvements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Robust Reservoir Computing Approaches for  Predicting Cardiac Wave Dynamics</dc:title>
  <dc:creator>Shahi, Shahrokh</dc:creator>
  <cp:lastModifiedBy>Shahi, Shahrokh</cp:lastModifiedBy>
  <cp:revision>291</cp:revision>
  <dcterms:created xsi:type="dcterms:W3CDTF">2021-02-25T03:30:57Z</dcterms:created>
  <dcterms:modified xsi:type="dcterms:W3CDTF">2021-09-10T00:45:51Z</dcterms:modified>
</cp:coreProperties>
</file>